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9" r:id="rId3"/>
    <p:sldId id="272" r:id="rId4"/>
    <p:sldId id="273" r:id="rId5"/>
    <p:sldId id="274" r:id="rId6"/>
    <p:sldId id="275" r:id="rId7"/>
    <p:sldId id="271" r:id="rId8"/>
    <p:sldId id="276" r:id="rId9"/>
    <p:sldId id="277" r:id="rId10"/>
    <p:sldId id="278" r:id="rId11"/>
    <p:sldId id="279" r:id="rId12"/>
    <p:sldId id="280" r:id="rId13"/>
    <p:sldId id="281" r:id="rId14"/>
    <p:sldId id="282" r:id="rId15"/>
    <p:sldId id="283" r:id="rId16"/>
    <p:sldId id="284" r:id="rId17"/>
    <p:sldId id="285" r:id="rId18"/>
    <p:sldId id="28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613653-1CA4-4638-962A-0A3DEAD3E14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D1C452B1-11CD-4996-AD5D-FEA49746377E}">
      <dgm:prSet phldrT="[Texte]"/>
      <dgm:spPr>
        <a:solidFill>
          <a:schemeClr val="accent6">
            <a:lumMod val="40000"/>
            <a:lumOff val="60000"/>
            <a:alpha val="50000"/>
          </a:schemeClr>
        </a:solidFill>
        <a:ln>
          <a:solidFill>
            <a:srgbClr val="FF0000"/>
          </a:solidFill>
        </a:ln>
      </dgm:spPr>
      <dgm:t>
        <a:bodyPr/>
        <a:lstStyle/>
        <a:p>
          <a:pPr algn="ctr"/>
          <a:r>
            <a:rPr lang="fr-FR">
              <a:solidFill>
                <a:srgbClr val="FF0000"/>
              </a:solidFill>
            </a:rPr>
            <a:t>ATTRACTIVE DU PHOTOVOLTAIQUE</a:t>
          </a:r>
        </a:p>
      </dgm:t>
    </dgm:pt>
    <dgm:pt modelId="{91C587B6-4717-425C-A577-1AD93F001D32}" type="parTrans" cxnId="{C85B34AA-5269-4A66-9B12-632D46998156}">
      <dgm:prSet/>
      <dgm:spPr/>
      <dgm:t>
        <a:bodyPr/>
        <a:lstStyle/>
        <a:p>
          <a:pPr algn="ctr"/>
          <a:endParaRPr lang="fr-FR"/>
        </a:p>
      </dgm:t>
    </dgm:pt>
    <dgm:pt modelId="{02D7B400-76AF-4181-9562-4C376C5B2BDB}" type="sibTrans" cxnId="{C85B34AA-5269-4A66-9B12-632D46998156}">
      <dgm:prSet/>
      <dgm:spPr/>
      <dgm:t>
        <a:bodyPr/>
        <a:lstStyle/>
        <a:p>
          <a:pPr algn="ctr"/>
          <a:endParaRPr lang="fr-FR"/>
        </a:p>
      </dgm:t>
    </dgm:pt>
    <dgm:pt modelId="{704FAAA3-C905-40CF-82E3-2FA211622302}">
      <dgm:prSet phldrT="[Texte]"/>
      <dgm:spPr>
        <a:solidFill>
          <a:srgbClr val="002060">
            <a:alpha val="50000"/>
          </a:srgbClr>
        </a:solidFill>
        <a:ln>
          <a:noFill/>
        </a:ln>
      </dgm:spPr>
      <dgm:t>
        <a:bodyPr/>
        <a:lstStyle/>
        <a:p>
          <a:pPr algn="ctr"/>
          <a:r>
            <a:rPr lang="fr-FR" b="1">
              <a:solidFill>
                <a:srgbClr val="FFFF00"/>
              </a:solidFill>
            </a:rPr>
            <a:t>LE MARCHE</a:t>
          </a:r>
        </a:p>
      </dgm:t>
    </dgm:pt>
    <dgm:pt modelId="{5BBF759F-B9D5-4F4D-9F14-545FDE1D9A8E}" type="parTrans" cxnId="{54A19D0D-A8E6-4142-98B6-3C2D4F169BC9}">
      <dgm:prSet/>
      <dgm:spPr/>
      <dgm:t>
        <a:bodyPr/>
        <a:lstStyle/>
        <a:p>
          <a:pPr algn="ctr"/>
          <a:endParaRPr lang="fr-FR"/>
        </a:p>
      </dgm:t>
    </dgm:pt>
    <dgm:pt modelId="{00EE8FDF-F7E3-4096-A3DC-7CDA8FE32526}" type="sibTrans" cxnId="{54A19D0D-A8E6-4142-98B6-3C2D4F169BC9}">
      <dgm:prSet/>
      <dgm:spPr/>
      <dgm:t>
        <a:bodyPr/>
        <a:lstStyle/>
        <a:p>
          <a:pPr algn="ctr"/>
          <a:endParaRPr lang="fr-FR"/>
        </a:p>
      </dgm:t>
    </dgm:pt>
    <dgm:pt modelId="{06393DFB-84F4-473C-A73A-969833A8E75C}">
      <dgm:prSet phldrT="[Texte]"/>
      <dgm:spPr>
        <a:solidFill>
          <a:srgbClr val="002060">
            <a:alpha val="50000"/>
          </a:srgbClr>
        </a:solidFill>
        <a:ln>
          <a:noFill/>
        </a:ln>
      </dgm:spPr>
      <dgm:t>
        <a:bodyPr/>
        <a:lstStyle/>
        <a:p>
          <a:pPr algn="ctr"/>
          <a:r>
            <a:rPr lang="fr-FR" b="1">
              <a:solidFill>
                <a:srgbClr val="FFFF00"/>
              </a:solidFill>
            </a:rPr>
            <a:t>LES CONDITIONS LOCALES</a:t>
          </a:r>
        </a:p>
      </dgm:t>
    </dgm:pt>
    <dgm:pt modelId="{F25476CE-8EE2-4F3C-985A-6A0F1625EA8A}" type="parTrans" cxnId="{B7BF5B1F-1472-4A15-BBA7-5F1EAF528A1E}">
      <dgm:prSet/>
      <dgm:spPr/>
      <dgm:t>
        <a:bodyPr/>
        <a:lstStyle/>
        <a:p>
          <a:pPr algn="ctr"/>
          <a:endParaRPr lang="fr-FR"/>
        </a:p>
      </dgm:t>
    </dgm:pt>
    <dgm:pt modelId="{C35D4591-F481-4874-8F4B-4A84FF43F4EA}" type="sibTrans" cxnId="{B7BF5B1F-1472-4A15-BBA7-5F1EAF528A1E}">
      <dgm:prSet/>
      <dgm:spPr/>
      <dgm:t>
        <a:bodyPr/>
        <a:lstStyle/>
        <a:p>
          <a:pPr algn="ctr"/>
          <a:endParaRPr lang="fr-FR"/>
        </a:p>
      </dgm:t>
    </dgm:pt>
    <dgm:pt modelId="{A4F77059-7E6A-43EF-85D6-BF7528FC908D}">
      <dgm:prSet phldrT="[Texte]"/>
      <dgm:spPr>
        <a:solidFill>
          <a:srgbClr val="002060">
            <a:alpha val="50000"/>
          </a:srgbClr>
        </a:solidFill>
        <a:ln>
          <a:noFill/>
        </a:ln>
      </dgm:spPr>
      <dgm:t>
        <a:bodyPr/>
        <a:lstStyle/>
        <a:p>
          <a:pPr algn="ctr"/>
          <a:r>
            <a:rPr lang="fr-FR" b="1">
              <a:solidFill>
                <a:srgbClr val="FFFF00"/>
              </a:solidFill>
            </a:rPr>
            <a:t>LA CONCURRENCE</a:t>
          </a:r>
        </a:p>
      </dgm:t>
    </dgm:pt>
    <dgm:pt modelId="{17138CF3-6E51-42BA-BB02-2935C9150036}" type="parTrans" cxnId="{8F03E744-67BE-41FB-8D38-B8B942215C53}">
      <dgm:prSet/>
      <dgm:spPr/>
      <dgm:t>
        <a:bodyPr/>
        <a:lstStyle/>
        <a:p>
          <a:pPr algn="ctr"/>
          <a:endParaRPr lang="fr-FR"/>
        </a:p>
      </dgm:t>
    </dgm:pt>
    <dgm:pt modelId="{64695D05-E6A6-4A9C-A84F-532EA190ABC4}" type="sibTrans" cxnId="{8F03E744-67BE-41FB-8D38-B8B942215C53}">
      <dgm:prSet/>
      <dgm:spPr/>
      <dgm:t>
        <a:bodyPr/>
        <a:lstStyle/>
        <a:p>
          <a:pPr algn="ctr"/>
          <a:endParaRPr lang="fr-FR"/>
        </a:p>
      </dgm:t>
    </dgm:pt>
    <dgm:pt modelId="{0C34F2BE-DBA4-4BC6-ACED-B330D1D49127}" type="pres">
      <dgm:prSet presAssocID="{A0613653-1CA4-4638-962A-0A3DEAD3E141}" presName="composite" presStyleCnt="0">
        <dgm:presLayoutVars>
          <dgm:chMax val="1"/>
          <dgm:dir/>
          <dgm:resizeHandles val="exact"/>
        </dgm:presLayoutVars>
      </dgm:prSet>
      <dgm:spPr/>
      <dgm:t>
        <a:bodyPr/>
        <a:lstStyle/>
        <a:p>
          <a:endParaRPr lang="fr-FR"/>
        </a:p>
      </dgm:t>
    </dgm:pt>
    <dgm:pt modelId="{93E11756-A624-4CE1-8C7E-8A36CE9C58EA}" type="pres">
      <dgm:prSet presAssocID="{A0613653-1CA4-4638-962A-0A3DEAD3E141}" presName="radial" presStyleCnt="0">
        <dgm:presLayoutVars>
          <dgm:animLvl val="ctr"/>
        </dgm:presLayoutVars>
      </dgm:prSet>
      <dgm:spPr/>
    </dgm:pt>
    <dgm:pt modelId="{EC2C4FCE-F964-4498-84B5-CD0569B3FD4F}" type="pres">
      <dgm:prSet presAssocID="{D1C452B1-11CD-4996-AD5D-FEA49746377E}" presName="centerShape" presStyleLbl="vennNode1" presStyleIdx="0" presStyleCnt="4"/>
      <dgm:spPr/>
      <dgm:t>
        <a:bodyPr/>
        <a:lstStyle/>
        <a:p>
          <a:endParaRPr lang="fr-FR"/>
        </a:p>
      </dgm:t>
    </dgm:pt>
    <dgm:pt modelId="{C51EE7FA-4F35-41D4-8F19-EC85DE9A395B}" type="pres">
      <dgm:prSet presAssocID="{704FAAA3-C905-40CF-82E3-2FA211622302}" presName="node" presStyleLbl="vennNode1" presStyleIdx="1" presStyleCnt="4">
        <dgm:presLayoutVars>
          <dgm:bulletEnabled val="1"/>
        </dgm:presLayoutVars>
      </dgm:prSet>
      <dgm:spPr/>
      <dgm:t>
        <a:bodyPr/>
        <a:lstStyle/>
        <a:p>
          <a:endParaRPr lang="fr-FR"/>
        </a:p>
      </dgm:t>
    </dgm:pt>
    <dgm:pt modelId="{7CFB1BDD-45ED-4E0A-B57D-AF3DC4012FB2}" type="pres">
      <dgm:prSet presAssocID="{06393DFB-84F4-473C-A73A-969833A8E75C}" presName="node" presStyleLbl="vennNode1" presStyleIdx="2" presStyleCnt="4">
        <dgm:presLayoutVars>
          <dgm:bulletEnabled val="1"/>
        </dgm:presLayoutVars>
      </dgm:prSet>
      <dgm:spPr/>
      <dgm:t>
        <a:bodyPr/>
        <a:lstStyle/>
        <a:p>
          <a:endParaRPr lang="fr-FR"/>
        </a:p>
      </dgm:t>
    </dgm:pt>
    <dgm:pt modelId="{98301ABA-9C41-4272-A5B6-E0E0A5092EC8}" type="pres">
      <dgm:prSet presAssocID="{A4F77059-7E6A-43EF-85D6-BF7528FC908D}" presName="node" presStyleLbl="vennNode1" presStyleIdx="3" presStyleCnt="4">
        <dgm:presLayoutVars>
          <dgm:bulletEnabled val="1"/>
        </dgm:presLayoutVars>
      </dgm:prSet>
      <dgm:spPr/>
      <dgm:t>
        <a:bodyPr/>
        <a:lstStyle/>
        <a:p>
          <a:endParaRPr lang="fr-FR"/>
        </a:p>
      </dgm:t>
    </dgm:pt>
  </dgm:ptLst>
  <dgm:cxnLst>
    <dgm:cxn modelId="{D976F0AF-9E86-4F59-A6CC-C7453762B7EA}" type="presOf" srcId="{704FAAA3-C905-40CF-82E3-2FA211622302}" destId="{C51EE7FA-4F35-41D4-8F19-EC85DE9A395B}" srcOrd="0" destOrd="0" presId="urn:microsoft.com/office/officeart/2005/8/layout/radial3"/>
    <dgm:cxn modelId="{8BC3E429-3A7F-4A70-A4C6-8919B70B5221}" type="presOf" srcId="{D1C452B1-11CD-4996-AD5D-FEA49746377E}" destId="{EC2C4FCE-F964-4498-84B5-CD0569B3FD4F}" srcOrd="0" destOrd="0" presId="urn:microsoft.com/office/officeart/2005/8/layout/radial3"/>
    <dgm:cxn modelId="{54A19D0D-A8E6-4142-98B6-3C2D4F169BC9}" srcId="{D1C452B1-11CD-4996-AD5D-FEA49746377E}" destId="{704FAAA3-C905-40CF-82E3-2FA211622302}" srcOrd="0" destOrd="0" parTransId="{5BBF759F-B9D5-4F4D-9F14-545FDE1D9A8E}" sibTransId="{00EE8FDF-F7E3-4096-A3DC-7CDA8FE32526}"/>
    <dgm:cxn modelId="{6268E81C-C8FE-4876-A85B-663530A051D1}" type="presOf" srcId="{A4F77059-7E6A-43EF-85D6-BF7528FC908D}" destId="{98301ABA-9C41-4272-A5B6-E0E0A5092EC8}" srcOrd="0" destOrd="0" presId="urn:microsoft.com/office/officeart/2005/8/layout/radial3"/>
    <dgm:cxn modelId="{B7BF5B1F-1472-4A15-BBA7-5F1EAF528A1E}" srcId="{D1C452B1-11CD-4996-AD5D-FEA49746377E}" destId="{06393DFB-84F4-473C-A73A-969833A8E75C}" srcOrd="1" destOrd="0" parTransId="{F25476CE-8EE2-4F3C-985A-6A0F1625EA8A}" sibTransId="{C35D4591-F481-4874-8F4B-4A84FF43F4EA}"/>
    <dgm:cxn modelId="{C85B34AA-5269-4A66-9B12-632D46998156}" srcId="{A0613653-1CA4-4638-962A-0A3DEAD3E141}" destId="{D1C452B1-11CD-4996-AD5D-FEA49746377E}" srcOrd="0" destOrd="0" parTransId="{91C587B6-4717-425C-A577-1AD93F001D32}" sibTransId="{02D7B400-76AF-4181-9562-4C376C5B2BDB}"/>
    <dgm:cxn modelId="{A193C75D-5174-4376-9742-CE7C90D06A52}" type="presOf" srcId="{06393DFB-84F4-473C-A73A-969833A8E75C}" destId="{7CFB1BDD-45ED-4E0A-B57D-AF3DC4012FB2}" srcOrd="0" destOrd="0" presId="urn:microsoft.com/office/officeart/2005/8/layout/radial3"/>
    <dgm:cxn modelId="{8F03E744-67BE-41FB-8D38-B8B942215C53}" srcId="{D1C452B1-11CD-4996-AD5D-FEA49746377E}" destId="{A4F77059-7E6A-43EF-85D6-BF7528FC908D}" srcOrd="2" destOrd="0" parTransId="{17138CF3-6E51-42BA-BB02-2935C9150036}" sibTransId="{64695D05-E6A6-4A9C-A84F-532EA190ABC4}"/>
    <dgm:cxn modelId="{47AA8CBE-1A38-4F6F-B7E9-00CB848B78F0}" type="presOf" srcId="{A0613653-1CA4-4638-962A-0A3DEAD3E141}" destId="{0C34F2BE-DBA4-4BC6-ACED-B330D1D49127}" srcOrd="0" destOrd="0" presId="urn:microsoft.com/office/officeart/2005/8/layout/radial3"/>
    <dgm:cxn modelId="{DEE0B40C-6C54-4F9E-A8C3-DD6DF24F2FF5}" type="presParOf" srcId="{0C34F2BE-DBA4-4BC6-ACED-B330D1D49127}" destId="{93E11756-A624-4CE1-8C7E-8A36CE9C58EA}" srcOrd="0" destOrd="0" presId="urn:microsoft.com/office/officeart/2005/8/layout/radial3"/>
    <dgm:cxn modelId="{EE617B68-FC77-47E6-BC09-F7D358B2A32A}" type="presParOf" srcId="{93E11756-A624-4CE1-8C7E-8A36CE9C58EA}" destId="{EC2C4FCE-F964-4498-84B5-CD0569B3FD4F}" srcOrd="0" destOrd="0" presId="urn:microsoft.com/office/officeart/2005/8/layout/radial3"/>
    <dgm:cxn modelId="{906F639B-BF82-4D2B-9C5A-48CDF4BB4EBC}" type="presParOf" srcId="{93E11756-A624-4CE1-8C7E-8A36CE9C58EA}" destId="{C51EE7FA-4F35-41D4-8F19-EC85DE9A395B}" srcOrd="1" destOrd="0" presId="urn:microsoft.com/office/officeart/2005/8/layout/radial3"/>
    <dgm:cxn modelId="{9FD9DB47-EE23-4083-8E36-04BBA95E13BD}" type="presParOf" srcId="{93E11756-A624-4CE1-8C7E-8A36CE9C58EA}" destId="{7CFB1BDD-45ED-4E0A-B57D-AF3DC4012FB2}" srcOrd="2" destOrd="0" presId="urn:microsoft.com/office/officeart/2005/8/layout/radial3"/>
    <dgm:cxn modelId="{FB8B0FEE-4E55-4EC4-9CDD-3272035AB2F0}" type="presParOf" srcId="{93E11756-A624-4CE1-8C7E-8A36CE9C58EA}" destId="{98301ABA-9C41-4272-A5B6-E0E0A5092EC8}" srcOrd="3" destOrd="0" presId="urn:microsoft.com/office/officeart/2005/8/layout/radial3"/>
  </dgm:cxnLst>
  <dgm:bg>
    <a:solidFill>
      <a:schemeClr val="bg1">
        <a:lumMod val="95000"/>
      </a:schemeClr>
    </a:solidFill>
  </dgm:bg>
  <dgm:whole>
    <a:ln>
      <a:solidFill>
        <a:srgbClr val="00206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DA1B0-8E63-4BB9-986A-4F84A3C12A63}" type="datetimeFigureOut">
              <a:rPr lang="fr-FR" smtClean="0"/>
              <a:pPr/>
              <a:t>27/01/2016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F5547B-3709-4D4D-94E8-818151E0A485}" type="slidenum">
              <a:rPr lang="fr-FR" smtClean="0"/>
              <a:pPr/>
              <a:t>‹N°›</a:t>
            </a:fld>
            <a:endParaRPr lang="fr-FR"/>
          </a:p>
        </p:txBody>
      </p:sp>
    </p:spTree>
    <p:extLst>
      <p:ext uri="{BB962C8B-B14F-4D97-AF65-F5344CB8AC3E}">
        <p14:creationId xmlns:p14="http://schemas.microsoft.com/office/powerpoint/2010/main" val="480933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fontAlgn="base"/>
            <a:r>
              <a:rPr lang="fr-FR" sz="1200" b="0" i="0" u="none" strike="noStrike" kern="1200" dirty="0" smtClean="0">
                <a:solidFill>
                  <a:schemeClr val="tx1"/>
                </a:solidFill>
                <a:effectLst/>
                <a:latin typeface="+mn-lt"/>
                <a:ea typeface="+mn-ea"/>
                <a:cs typeface="+mn-cs"/>
              </a:rPr>
              <a:t>Bonjour </a:t>
            </a:r>
          </a:p>
          <a:p>
            <a:pPr rtl="0" fontAlgn="base"/>
            <a:r>
              <a:rPr lang="fr-FR" sz="1200" b="0" i="0" u="none" strike="noStrike" kern="1200" dirty="0" smtClean="0">
                <a:solidFill>
                  <a:schemeClr val="tx1"/>
                </a:solidFill>
                <a:effectLst/>
                <a:latin typeface="+mn-lt"/>
                <a:ea typeface="+mn-ea"/>
                <a:cs typeface="+mn-cs"/>
              </a:rPr>
              <a:t>bienvenue dans ce cours</a:t>
            </a:r>
            <a:r>
              <a:rPr lang="fr-FR" sz="1200" b="0" i="0" u="none" strike="noStrike" kern="1200" baseline="0" dirty="0" smtClean="0">
                <a:solidFill>
                  <a:schemeClr val="tx1"/>
                </a:solidFill>
                <a:effectLst/>
                <a:latin typeface="+mn-lt"/>
                <a:ea typeface="+mn-ea"/>
                <a:cs typeface="+mn-cs"/>
              </a:rPr>
              <a:t> sur l’actualisation et le calcul de rentabilité des projets </a:t>
            </a:r>
            <a:r>
              <a:rPr lang="fr-FR" sz="1200" b="0" i="0" u="none" strike="noStrike" kern="1200" dirty="0" smtClean="0">
                <a:solidFill>
                  <a:schemeClr val="tx1"/>
                </a:solidFill>
                <a:effectLst/>
                <a:latin typeface="+mn-lt"/>
                <a:ea typeface="+mn-ea"/>
                <a:cs typeface="+mn-cs"/>
              </a:rPr>
              <a:t>, je suis Ali Ben</a:t>
            </a:r>
            <a:r>
              <a:rPr lang="fr-FR" sz="1200" b="0" i="0" u="none" strike="noStrike" kern="1200" baseline="0" dirty="0" smtClean="0">
                <a:solidFill>
                  <a:schemeClr val="tx1"/>
                </a:solidFill>
                <a:effectLst/>
                <a:latin typeface="+mn-lt"/>
                <a:ea typeface="+mn-ea"/>
                <a:cs typeface="+mn-cs"/>
              </a:rPr>
              <a:t> </a:t>
            </a:r>
            <a:r>
              <a:rPr lang="fr-FR" sz="1200" b="0" i="0" u="none" strike="noStrike" kern="1200" baseline="0" dirty="0" err="1" smtClean="0">
                <a:solidFill>
                  <a:schemeClr val="tx1"/>
                </a:solidFill>
                <a:effectLst/>
                <a:latin typeface="+mn-lt"/>
                <a:ea typeface="+mn-ea"/>
                <a:cs typeface="+mn-cs"/>
              </a:rPr>
              <a:t>Hmid</a:t>
            </a:r>
            <a:r>
              <a:rPr lang="fr-FR" sz="1200" b="0" i="0" u="none" strike="noStrike" kern="1200" baseline="0" dirty="0" smtClean="0">
                <a:solidFill>
                  <a:schemeClr val="tx1"/>
                </a:solidFill>
                <a:effectLst/>
                <a:latin typeface="+mn-lt"/>
                <a:ea typeface="+mn-ea"/>
                <a:cs typeface="+mn-cs"/>
              </a:rPr>
              <a:t>, je travaille comme consultant indépendant dans le domaine de l’efficacité énergétique et des énergies renouvelables.</a:t>
            </a:r>
            <a:endParaRPr lang="fr-FR" sz="1200" b="0" i="0" u="none" strike="noStrike" kern="1200" dirty="0" smtClean="0">
              <a:solidFill>
                <a:schemeClr val="tx1"/>
              </a:solidFill>
              <a:effectLst/>
              <a:latin typeface="+mn-lt"/>
              <a:ea typeface="+mn-ea"/>
              <a:cs typeface="+mn-cs"/>
            </a:endParaRPr>
          </a:p>
          <a:p>
            <a:pPr rtl="0" fontAlgn="base"/>
            <a:endParaRPr lang="fr-FR" sz="1200" b="0" i="0" u="none" strike="noStrike" kern="1200" dirty="0" smtClean="0">
              <a:solidFill>
                <a:schemeClr val="tx1"/>
              </a:solidFill>
              <a:effectLst/>
              <a:latin typeface="+mn-lt"/>
              <a:ea typeface="+mn-ea"/>
              <a:cs typeface="+mn-cs"/>
            </a:endParaRPr>
          </a:p>
          <a:p>
            <a:pPr marL="0" marR="0" lvl="1" indent="0" algn="l" defTabSz="914400" rtl="0" eaLnBrk="1" fontAlgn="base" latinLnBrk="0" hangingPunct="1">
              <a:lnSpc>
                <a:spcPct val="100000"/>
              </a:lnSpc>
              <a:spcBef>
                <a:spcPct val="30000"/>
              </a:spcBef>
              <a:spcAft>
                <a:spcPct val="0"/>
              </a:spcAft>
              <a:buClrTx/>
              <a:buSzTx/>
              <a:buFontTx/>
              <a:buNone/>
              <a:tabLst/>
              <a:defRPr/>
            </a:pPr>
            <a:r>
              <a:rPr lang="fr-FR" dirty="0" smtClean="0"/>
              <a:t>L’actualisation</a:t>
            </a:r>
            <a:r>
              <a:rPr lang="fr-FR" baseline="0" dirty="0" smtClean="0"/>
              <a:t> est un instrument majeur de prise de décision, il permet de choisir entre plusieurs projets celui qu’il faut lancer, mais aussi d’arbitrer entre par exemple de l’électricité directement auprès de la </a:t>
            </a:r>
            <a:r>
              <a:rPr lang="fr-FR" baseline="0" dirty="0" err="1" smtClean="0"/>
              <a:t>Steg</a:t>
            </a:r>
            <a:r>
              <a:rPr lang="fr-FR" baseline="0" dirty="0" smtClean="0"/>
              <a:t> ou d’installer un système PV pour la production de l’électricité, d’estimer la valeur d’une entreprise </a:t>
            </a:r>
            <a:r>
              <a:rPr lang="fr-FR" b="0" baseline="0" dirty="0" smtClean="0"/>
              <a:t>(</a:t>
            </a:r>
            <a:r>
              <a:rPr lang="fr-FR" sz="1200" b="0" i="0" kern="1200" dirty="0" smtClean="0">
                <a:solidFill>
                  <a:schemeClr val="tx1"/>
                </a:solidFill>
                <a:effectLst/>
                <a:latin typeface="+mn-lt"/>
                <a:ea typeface="+mn-ea"/>
                <a:cs typeface="+mn-cs"/>
              </a:rPr>
              <a:t>Valeur temps de l'argent</a:t>
            </a:r>
            <a:r>
              <a:rPr lang="fr-FR" b="0" dirty="0" smtClean="0"/>
              <a:t>) ou d’un bien tel que un système PV,</a:t>
            </a:r>
            <a:r>
              <a:rPr lang="fr-FR" b="0" baseline="0" dirty="0" smtClean="0"/>
              <a:t> une station de cogénération ou…</a:t>
            </a:r>
          </a:p>
          <a:p>
            <a:pPr>
              <a:defRPr/>
            </a:pPr>
            <a:endParaRPr lang="fr-FR" dirty="0" smtClean="0"/>
          </a:p>
          <a:p>
            <a:pPr>
              <a:defRPr/>
            </a:pPr>
            <a:r>
              <a:rPr lang="fr-FR" dirty="0" smtClean="0"/>
              <a:t>La formation que je vous propose de suivre se déroule en trois parties de 10 minutes chacune</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00F5547B-3709-4D4D-94E8-818151E0A485}" type="slidenum">
              <a:rPr lang="fr-FR" smtClean="0"/>
              <a:pPr/>
              <a:t>1</a:t>
            </a:fld>
            <a:endParaRPr lang="fr-FR"/>
          </a:p>
        </p:txBody>
      </p:sp>
    </p:spTree>
    <p:extLst>
      <p:ext uri="{BB962C8B-B14F-4D97-AF65-F5344CB8AC3E}">
        <p14:creationId xmlns:p14="http://schemas.microsoft.com/office/powerpoint/2010/main" val="78674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p:cNvSpPr/>
          <p:nvPr userDrawn="1"/>
        </p:nvSpPr>
        <p:spPr bwMode="auto">
          <a:xfrm>
            <a:off x="0" y="0"/>
            <a:ext cx="1835696" cy="6858000"/>
          </a:xfrm>
          <a:prstGeom prst="rect">
            <a:avLst/>
          </a:prstGeom>
          <a:solidFill>
            <a:srgbClr val="00B05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71320" tIns="35662" rIns="71320" bIns="35662" numCol="1" rtlCol="0" anchor="t" anchorCtr="0" compatLnSpc="1">
            <a:prstTxWarp prst="textNoShape">
              <a:avLst/>
            </a:prstTxWarp>
          </a:bodyPr>
          <a:lstStyle/>
          <a:p>
            <a:pPr marL="0" marR="0" lvl="0" indent="0" defTabSz="350396" eaLnBrk="0" fontAlgn="auto" latinLnBrk="0" hangingPunct="0">
              <a:lnSpc>
                <a:spcPct val="86000"/>
              </a:lnSpc>
              <a:spcBef>
                <a:spcPts val="0"/>
              </a:spcBef>
              <a:spcAft>
                <a:spcPts val="0"/>
              </a:spcAft>
              <a:buClr>
                <a:srgbClr val="000099"/>
              </a:buClr>
              <a:buSzPct val="100000"/>
              <a:buFont typeface="Times New Roman" pitchFamily="18" charset="0"/>
              <a:buNone/>
              <a:tabLst/>
              <a:defRPr/>
            </a:pPr>
            <a:endParaRPr kumimoji="0" lang="fr-FR" sz="1800" b="0" i="0" u="none" strike="noStrike" kern="0" cap="none" spc="0" normalizeH="0" baseline="0" noProof="0" dirty="0" smtClean="0">
              <a:ln>
                <a:noFill/>
              </a:ln>
              <a:solidFill>
                <a:srgbClr val="FFFFFF">
                  <a:lumMod val="95000"/>
                </a:srgbClr>
              </a:solidFill>
              <a:effectLst/>
              <a:uLnTx/>
              <a:uFillTx/>
              <a:cs typeface="Lucida Sans Unicode" pitchFamily="34" charset="0"/>
            </a:endParaRPr>
          </a:p>
        </p:txBody>
      </p:sp>
      <p:sp>
        <p:nvSpPr>
          <p:cNvPr id="10" name="ZoneTexte 9"/>
          <p:cNvSpPr txBox="1"/>
          <p:nvPr userDrawn="1"/>
        </p:nvSpPr>
        <p:spPr>
          <a:xfrm>
            <a:off x="1835696" y="6596390"/>
            <a:ext cx="7308304" cy="261610"/>
          </a:xfrm>
          <a:prstGeom prst="rect">
            <a:avLst/>
          </a:prstGeom>
          <a:noFill/>
        </p:spPr>
        <p:txBody>
          <a:bodyPr wrap="square" rtlCol="0">
            <a:spAutoFit/>
          </a:bodyPr>
          <a:lstStyle/>
          <a:p>
            <a:pPr algn="ctr"/>
            <a:r>
              <a:rPr lang="fr-FR" sz="1100" b="1" dirty="0" smtClean="0">
                <a:solidFill>
                  <a:srgbClr val="00B050"/>
                </a:solidFill>
              </a:rPr>
              <a:t>Les</a:t>
            </a:r>
            <a:r>
              <a:rPr lang="fr-FR" sz="1100" b="1" baseline="0" dirty="0" smtClean="0">
                <a:solidFill>
                  <a:srgbClr val="00B050"/>
                </a:solidFill>
              </a:rPr>
              <a:t> opportunités économiques du PV dans le secteur Agricole</a:t>
            </a:r>
            <a:endParaRPr lang="fr-FR" sz="1100" b="1" dirty="0">
              <a:solidFill>
                <a:srgbClr val="00B050"/>
              </a:solidFill>
            </a:endParaRPr>
          </a:p>
        </p:txBody>
      </p:sp>
      <p:sp>
        <p:nvSpPr>
          <p:cNvPr id="11" name="Rectangle 10"/>
          <p:cNvSpPr/>
          <p:nvPr userDrawn="1"/>
        </p:nvSpPr>
        <p:spPr>
          <a:xfrm>
            <a:off x="1835696" y="0"/>
            <a:ext cx="7308304" cy="33265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57079-7212-45BD-A543-4604AC870F9B}" type="datetimeFigureOut">
              <a:rPr lang="fr-FR" smtClean="0"/>
              <a:pPr/>
              <a:t>27/01/2016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69983-AADC-463F-B209-A5CE2F1272E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gamco-energy.com/nos-solutions/energie-solaire/photovoltaique/pompage"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051720" y="2780928"/>
            <a:ext cx="6840760" cy="593112"/>
          </a:xfrm>
          <a:prstGeom prst="rect">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99"/>
                </a:solidFill>
                <a:latin typeface="Times New Roman" pitchFamily="18"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5pPr>
            <a:lvl6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6pPr>
            <a:lvl7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7pPr>
            <a:lvl8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8pPr>
            <a:lvl9pPr defTabSz="449263" eaLnBrk="0" fontAlgn="base" hangingPunct="0">
              <a:spcBef>
                <a:spcPct val="0"/>
              </a:spcBef>
              <a:spcAft>
                <a:spcPct val="0"/>
              </a:spcAft>
              <a:buClr>
                <a:srgbClr val="000099"/>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8" charset="0"/>
                <a:cs typeface="Lucida Sans Unicode" pitchFamily="34" charset="0"/>
              </a:defRPr>
            </a:lvl9pPr>
          </a:lstStyle>
          <a:p>
            <a:pPr algn="ctr">
              <a:lnSpc>
                <a:spcPct val="90000"/>
              </a:lnSpc>
            </a:pPr>
            <a:r>
              <a:rPr lang="fr-FR" sz="3600" b="1" dirty="0" smtClean="0">
                <a:solidFill>
                  <a:srgbClr val="00B050"/>
                </a:solidFill>
                <a:latin typeface="Gadugi" panose="020B0502040204020203" pitchFamily="34" charset="0"/>
                <a:ea typeface="+mj-ea"/>
                <a:cs typeface="+mj-cs"/>
              </a:rPr>
              <a:t> Opportunités </a:t>
            </a:r>
            <a:r>
              <a:rPr lang="fr-FR" sz="3600" b="1" dirty="0" err="1" smtClean="0">
                <a:solidFill>
                  <a:srgbClr val="00B050"/>
                </a:solidFill>
                <a:latin typeface="Gadugi" panose="020B0502040204020203" pitchFamily="34" charset="0"/>
                <a:ea typeface="+mj-ea"/>
                <a:cs typeface="+mj-cs"/>
              </a:rPr>
              <a:t>PV’Agri</a:t>
            </a:r>
            <a:r>
              <a:rPr lang="fr-FR" sz="3600" b="1" dirty="0" smtClean="0">
                <a:solidFill>
                  <a:srgbClr val="00B050"/>
                </a:solidFill>
                <a:latin typeface="Gadugi" panose="020B0502040204020203" pitchFamily="34" charset="0"/>
                <a:ea typeface="+mj-ea"/>
                <a:cs typeface="+mj-cs"/>
              </a:rPr>
              <a:t> </a:t>
            </a:r>
            <a:endParaRPr lang="fr-FR" sz="3600" b="1" dirty="0">
              <a:solidFill>
                <a:srgbClr val="00B050"/>
              </a:solidFill>
              <a:latin typeface="Gadugi" panose="020B0502040204020203" pitchFamily="34" charset="0"/>
              <a:ea typeface="+mj-ea"/>
              <a:cs typeface="+mj-cs"/>
            </a:endParaRPr>
          </a:p>
        </p:txBody>
      </p:sp>
      <p:sp>
        <p:nvSpPr>
          <p:cNvPr id="5" name="Titre 12"/>
          <p:cNvSpPr txBox="1">
            <a:spLocks/>
          </p:cNvSpPr>
          <p:nvPr/>
        </p:nvSpPr>
        <p:spPr>
          <a:xfrm>
            <a:off x="2411760" y="1268760"/>
            <a:ext cx="6313582" cy="778346"/>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4400" dirty="0" smtClean="0">
                <a:solidFill>
                  <a:srgbClr val="00B050"/>
                </a:solidFill>
                <a:latin typeface="+mj-lt"/>
                <a:ea typeface="+mj-ea"/>
                <a:cs typeface="+mj-cs"/>
              </a:rPr>
              <a:t>Atelier du 27/01/2016</a:t>
            </a:r>
            <a:endParaRPr kumimoji="0" lang="fr-FR" sz="4400" b="0" i="0" u="none" strike="noStrike" kern="1200" cap="none" spc="0" normalizeH="0" baseline="0" noProof="0" dirty="0">
              <a:ln>
                <a:noFill/>
              </a:ln>
              <a:solidFill>
                <a:srgbClr val="00B050"/>
              </a:solidFill>
              <a:effectLst/>
              <a:uLnTx/>
              <a:uFillTx/>
              <a:latin typeface="+mj-lt"/>
              <a:ea typeface="+mj-ea"/>
              <a:cs typeface="+mj-cs"/>
            </a:endParaRPr>
          </a:p>
        </p:txBody>
      </p:sp>
      <p:sp>
        <p:nvSpPr>
          <p:cNvPr id="7" name="ZoneTexte 6"/>
          <p:cNvSpPr txBox="1"/>
          <p:nvPr/>
        </p:nvSpPr>
        <p:spPr>
          <a:xfrm>
            <a:off x="2987824" y="4293096"/>
            <a:ext cx="5616624" cy="646331"/>
          </a:xfrm>
          <a:prstGeom prst="rect">
            <a:avLst/>
          </a:prstGeom>
          <a:noFill/>
        </p:spPr>
        <p:txBody>
          <a:bodyPr wrap="square" rtlCol="0">
            <a:spAutoFit/>
          </a:bodyPr>
          <a:lstStyle/>
          <a:p>
            <a:pPr algn="ctr"/>
            <a:r>
              <a:rPr lang="fr-FR" b="1" dirty="0" smtClean="0">
                <a:solidFill>
                  <a:srgbClr val="00B050"/>
                </a:solidFill>
              </a:rPr>
              <a:t>Ali Ben </a:t>
            </a:r>
            <a:r>
              <a:rPr lang="fr-FR" b="1" dirty="0" err="1" smtClean="0">
                <a:solidFill>
                  <a:srgbClr val="00B050"/>
                </a:solidFill>
              </a:rPr>
              <a:t>Hmid</a:t>
            </a:r>
            <a:endParaRPr lang="fr-FR" b="1" dirty="0" smtClean="0">
              <a:solidFill>
                <a:srgbClr val="00B050"/>
              </a:solidFill>
            </a:endParaRPr>
          </a:p>
          <a:p>
            <a:pPr algn="ctr"/>
            <a:r>
              <a:rPr lang="fr-FR" dirty="0" smtClean="0">
                <a:solidFill>
                  <a:srgbClr val="00B050"/>
                </a:solidFill>
              </a:rPr>
              <a:t>Expert ER-EE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smtClean="0">
                <a:solidFill>
                  <a:srgbClr val="002060"/>
                </a:solidFill>
                <a:latin typeface="+mj-lt"/>
                <a:ea typeface="+mj-ea"/>
                <a:cs typeface="+mj-cs"/>
              </a:rPr>
              <a:t>Aides Publiques pour la Réalisation des Projets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051720" y="1916832"/>
            <a:ext cx="6606480" cy="388696"/>
          </a:xfrm>
          <a:prstGeom prst="rect">
            <a:avLst/>
          </a:prstGeom>
        </p:spPr>
        <p:txBody>
          <a:bodyPr wrap="square">
            <a:spAutoFit/>
          </a:bodyPr>
          <a:lstStyle/>
          <a:p>
            <a:pPr algn="just">
              <a:lnSpc>
                <a:spcPct val="107000"/>
              </a:lnSpc>
              <a:spcAft>
                <a:spcPts val="800"/>
              </a:spcAft>
            </a:pPr>
            <a:r>
              <a:rPr lang="fr-FR" b="1" u="sng" dirty="0">
                <a:solidFill>
                  <a:srgbClr val="002060"/>
                </a:solidFill>
                <a:latin typeface="Calibri" panose="020F0502020204030204" pitchFamily="34" charset="0"/>
                <a:ea typeface="Calibri" panose="020F0502020204030204" pitchFamily="34" charset="0"/>
                <a:cs typeface="Helvetica" panose="020B0604020202020204" pitchFamily="34" charset="0"/>
              </a:rPr>
              <a:t>L’Agence de Promotion des Investissements Agricoles – </a:t>
            </a:r>
            <a:r>
              <a:rPr lang="fr-FR" b="1" u="sng" dirty="0" smtClean="0">
                <a:solidFill>
                  <a:srgbClr val="002060"/>
                </a:solidFill>
                <a:latin typeface="Calibri" panose="020F0502020204030204" pitchFamily="34" charset="0"/>
                <a:ea typeface="Calibri" panose="020F0502020204030204" pitchFamily="34" charset="0"/>
                <a:cs typeface="Helvetica" panose="020B0604020202020204" pitchFamily="34" charset="0"/>
              </a:rPr>
              <a:t>APIA-</a:t>
            </a:r>
            <a:endParaRPr lang="fr-FR"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1625192383"/>
              </p:ext>
            </p:extLst>
          </p:nvPr>
        </p:nvGraphicFramePr>
        <p:xfrm>
          <a:off x="2051720" y="2708920"/>
          <a:ext cx="6949380" cy="3435096"/>
        </p:xfrm>
        <a:graphic>
          <a:graphicData uri="http://schemas.openxmlformats.org/drawingml/2006/table">
            <a:tbl>
              <a:tblPr firstRow="1" firstCol="1" bandRow="1"/>
              <a:tblGrid>
                <a:gridCol w="1157858"/>
                <a:gridCol w="1158602"/>
                <a:gridCol w="1157858"/>
                <a:gridCol w="1157858"/>
                <a:gridCol w="1158602"/>
                <a:gridCol w="1158602"/>
              </a:tblGrid>
              <a:tr h="340995">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Catégorie de l’investissement</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Montant de l’investissement I (TND)</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Prime d’Etude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Prime d’investissement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Fonds propres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Instruction de la demande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Catégorie 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I &lt; 60 000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30 </a:t>
                      </a: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Commissariats Régionaux du</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Développement agricole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51816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Catégorie B</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60 000 &lt; I &lt; 225 000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Plafond 5 000 ND</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10 %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Direction Régionale de l’APIA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Catégorie C</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61595" indent="-61595"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 &gt; 225 000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Plafond 5 000 ND</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30 %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APIA Siège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1960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smtClean="0">
                <a:solidFill>
                  <a:srgbClr val="002060"/>
                </a:solidFill>
                <a:latin typeface="+mj-lt"/>
                <a:ea typeface="+mj-ea"/>
                <a:cs typeface="+mj-cs"/>
              </a:rPr>
              <a:t>Aides Publiques pour la Réalisation des Projets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3" name="Rectangle 2"/>
          <p:cNvSpPr/>
          <p:nvPr/>
        </p:nvSpPr>
        <p:spPr>
          <a:xfrm>
            <a:off x="2123728" y="1916832"/>
            <a:ext cx="6606480" cy="369332"/>
          </a:xfrm>
          <a:prstGeom prst="rect">
            <a:avLst/>
          </a:prstGeom>
        </p:spPr>
        <p:txBody>
          <a:bodyPr wrap="square">
            <a:spAutoFit/>
          </a:bodyPr>
          <a:lstStyle/>
          <a:p>
            <a:r>
              <a:rPr lang="fr-FR" b="1" u="sng" dirty="0">
                <a:solidFill>
                  <a:srgbClr val="002060"/>
                </a:solidFill>
                <a:latin typeface="Calibri" panose="020F0502020204030204" pitchFamily="34" charset="0"/>
                <a:ea typeface="Calibri" panose="020F0502020204030204" pitchFamily="34" charset="0"/>
                <a:cs typeface="Helvetica" panose="020B0604020202020204" pitchFamily="34" charset="0"/>
              </a:rPr>
              <a:t>L’Agence Nationale pour la Maitrise de l’Energie –ANME- </a:t>
            </a:r>
            <a:endParaRPr lang="fr-FR" dirty="0">
              <a:solidFill>
                <a:srgbClr val="00206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3218207879"/>
              </p:ext>
            </p:extLst>
          </p:nvPr>
        </p:nvGraphicFramePr>
        <p:xfrm>
          <a:off x="2049416" y="2636912"/>
          <a:ext cx="6912768" cy="3662172"/>
        </p:xfrm>
        <a:graphic>
          <a:graphicData uri="http://schemas.openxmlformats.org/drawingml/2006/table">
            <a:tbl>
              <a:tblPr firstRow="1" bandRow="1">
                <a:tableStyleId>{5C22544A-7EE6-4342-B048-85BDC9FD1C3A}</a:tableStyleId>
              </a:tblPr>
              <a:tblGrid>
                <a:gridCol w="1728192"/>
                <a:gridCol w="1728192"/>
                <a:gridCol w="1370456"/>
                <a:gridCol w="2085928"/>
              </a:tblGrid>
              <a:tr h="370840">
                <a:tc>
                  <a:txBody>
                    <a:bodyPr/>
                    <a:lstStyle/>
                    <a:p>
                      <a:pPr algn="ctr"/>
                      <a:r>
                        <a:rPr lang="fr-FR" sz="1400" b="0" dirty="0" smtClean="0"/>
                        <a:t>Secteur</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Segment</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Raccordement réseau</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Prime FTE</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Grandes Exploitations Agricoles</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MT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15000"/>
                        </a:lnSpc>
                        <a:spcAft>
                          <a:spcPts val="0"/>
                        </a:spcAft>
                      </a:pPr>
                      <a:r>
                        <a:rPr lang="fr-FR" sz="1400" dirty="0" smtClean="0">
                          <a:solidFill>
                            <a:srgbClr val="002060"/>
                          </a:solidFill>
                          <a:effectLst/>
                          <a:latin typeface="+mn-lt"/>
                          <a:ea typeface="Calibri" panose="020F0502020204030204" pitchFamily="34" charset="0"/>
                          <a:cs typeface="Times New Roman" panose="02020603050405020304" pitchFamily="18" charset="0"/>
                        </a:rPr>
                        <a:t>20 % du cout de l’installation plafonné à 100, 200</a:t>
                      </a:r>
                      <a:r>
                        <a:rPr lang="fr-FR" sz="1400" baseline="0" dirty="0" smtClean="0">
                          <a:solidFill>
                            <a:srgbClr val="002060"/>
                          </a:solidFill>
                          <a:effectLst/>
                          <a:latin typeface="+mn-lt"/>
                          <a:ea typeface="Calibri" panose="020F0502020204030204" pitchFamily="34" charset="0"/>
                          <a:cs typeface="Times New Roman" panose="02020603050405020304" pitchFamily="18" charset="0"/>
                        </a:rPr>
                        <a:t> ou 250 MDT</a:t>
                      </a:r>
                      <a:endParaRPr lang="fr-FR" sz="1400" dirty="0">
                        <a:solidFill>
                          <a:srgbClr val="002060"/>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Exploitations Agricoles de petites et moyennes tailles</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BT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fr-FR" sz="1400" dirty="0" smtClean="0">
                          <a:solidFill>
                            <a:srgbClr val="002060"/>
                          </a:solidFill>
                          <a:effectLst/>
                          <a:latin typeface="+mn-lt"/>
                          <a:ea typeface="Calibri" panose="020F0502020204030204" pitchFamily="34" charset="0"/>
                          <a:cs typeface="Times New Roman" panose="02020603050405020304" pitchFamily="18" charset="0"/>
                        </a:rPr>
                        <a:t>30% du cout de l’installation plafonné à 15MDT</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002060"/>
                          </a:solidFill>
                          <a:latin typeface="+mn-lt"/>
                        </a:rPr>
                        <a:t>Irrigation Exploitations Agricoles de petites et moyennes tailles</a:t>
                      </a: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Non</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fr-FR" sz="1400" dirty="0" smtClean="0">
                          <a:solidFill>
                            <a:srgbClr val="002060"/>
                          </a:solidFill>
                          <a:effectLst/>
                          <a:latin typeface="+mn-lt"/>
                          <a:ea typeface="Calibri" panose="020F0502020204030204" pitchFamily="34" charset="0"/>
                          <a:cs typeface="Times New Roman" panose="02020603050405020304" pitchFamily="18" charset="0"/>
                        </a:rPr>
                        <a:t>40% du cout de l’installation plafonné à 20MDT</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Industrie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Unités</a:t>
                      </a:r>
                      <a:r>
                        <a:rPr lang="fr-FR" sz="1400" baseline="0" dirty="0" smtClean="0">
                          <a:solidFill>
                            <a:srgbClr val="002060"/>
                          </a:solidFill>
                          <a:latin typeface="+mn-lt"/>
                        </a:rPr>
                        <a:t> industrielles du secteur AA</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MT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fr-FR" sz="1400" dirty="0" smtClean="0">
                          <a:solidFill>
                            <a:srgbClr val="002060"/>
                          </a:solidFill>
                          <a:effectLst/>
                          <a:latin typeface="+mn-lt"/>
                          <a:ea typeface="Calibri" panose="020F0502020204030204" pitchFamily="34" charset="0"/>
                          <a:cs typeface="Times New Roman" panose="02020603050405020304" pitchFamily="18" charset="0"/>
                        </a:rPr>
                        <a:t>20 % du coût de l’installation plafonné à 100, 200</a:t>
                      </a:r>
                      <a:r>
                        <a:rPr lang="fr-FR" sz="1400" baseline="0" dirty="0" smtClean="0">
                          <a:solidFill>
                            <a:srgbClr val="002060"/>
                          </a:solidFill>
                          <a:effectLst/>
                          <a:latin typeface="+mn-lt"/>
                          <a:ea typeface="Calibri" panose="020F0502020204030204" pitchFamily="34" charset="0"/>
                          <a:cs typeface="Times New Roman" panose="02020603050405020304" pitchFamily="18" charset="0"/>
                        </a:rPr>
                        <a:t> ou 250 MDT</a:t>
                      </a:r>
                      <a:endParaRPr lang="fr-FR" sz="1400" dirty="0" smtClean="0">
                        <a:solidFill>
                          <a:srgbClr val="002060"/>
                        </a:solidFill>
                        <a:effectLst/>
                        <a:latin typeface="+mn-lt"/>
                        <a:ea typeface="Calibri" panose="020F0502020204030204" pitchFamily="34" charset="0"/>
                        <a:cs typeface="Times New Roman" panose="02020603050405020304" pitchFamily="18" charset="0"/>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82059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smtClean="0">
                <a:solidFill>
                  <a:srgbClr val="002060"/>
                </a:solidFill>
                <a:latin typeface="+mj-lt"/>
                <a:ea typeface="+mj-ea"/>
                <a:cs typeface="+mj-cs"/>
              </a:rPr>
              <a:t>Schéma de financement des projets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4" name="Tableau 3"/>
          <p:cNvGraphicFramePr>
            <a:graphicFrameLocks noGrp="1"/>
          </p:cNvGraphicFramePr>
          <p:nvPr>
            <p:extLst>
              <p:ext uri="{D42A27DB-BD31-4B8C-83A1-F6EECF244321}">
                <p14:modId xmlns:p14="http://schemas.microsoft.com/office/powerpoint/2010/main" val="3613483618"/>
              </p:ext>
            </p:extLst>
          </p:nvPr>
        </p:nvGraphicFramePr>
        <p:xfrm>
          <a:off x="2123727" y="1916832"/>
          <a:ext cx="6696745" cy="4673497"/>
        </p:xfrm>
        <a:graphic>
          <a:graphicData uri="http://schemas.openxmlformats.org/drawingml/2006/table">
            <a:tbl>
              <a:tblPr firstRow="1" firstCol="1" bandRow="1"/>
              <a:tblGrid>
                <a:gridCol w="1610263"/>
                <a:gridCol w="1290280"/>
                <a:gridCol w="1308015"/>
                <a:gridCol w="1412214"/>
                <a:gridCol w="1075973"/>
              </a:tblGrid>
              <a:tr h="684451">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Helvetica" panose="020B0604020202020204" pitchFamily="34" charset="0"/>
                        </a:rPr>
                        <a:t>Type d’exploitation Activité</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Helvetica" panose="020B0604020202020204" pitchFamily="34" charset="0"/>
                        </a:rPr>
                        <a:t>Exigences de l’APIA</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Helvetica" panose="020B0604020202020204" pitchFamily="34" charset="0"/>
                        </a:rPr>
                        <a:t>Exigence ANME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Helvetica" panose="020B0604020202020204" pitchFamily="34" charset="0"/>
                        </a:rPr>
                        <a:t>Exigence Etablissements bancaires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Helvetica" panose="020B0604020202020204" pitchFamily="34" charset="0"/>
                        </a:rPr>
                        <a:t>Exigence Entreprise installatrice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002060"/>
                    </a:solidFill>
                  </a:tcPr>
                </a:tc>
              </a:tr>
              <a:tr h="917158">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Exploitations Agricoles Raccordée à la Moyenne Tension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20% projet Type B</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30% projet Type C</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Pas d’exigence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20-30% de fonds propres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Garanties Réelles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20% </a:t>
                      </a:r>
                      <a:r>
                        <a:rPr lang="fr-FR" sz="1400" dirty="0" smtClean="0">
                          <a:solidFill>
                            <a:srgbClr val="002060"/>
                          </a:solidFill>
                          <a:effectLst/>
                          <a:latin typeface="Calibri" panose="020F0502020204030204" pitchFamily="34" charset="0"/>
                          <a:ea typeface="Calibri" panose="020F0502020204030204" pitchFamily="34" charset="0"/>
                          <a:cs typeface="Helvetica" panose="020B0604020202020204" pitchFamily="34" charset="0"/>
                        </a:rPr>
                        <a:t>d’avance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917158">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Exploitations Agricoles Raccordées à la basse tension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Pas d’exigence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Conditions Prosol-Elec</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10% </a:t>
                      </a:r>
                      <a:r>
                        <a:rPr lang="fr-FR" sz="1400" dirty="0" smtClean="0">
                          <a:solidFill>
                            <a:srgbClr val="002060"/>
                          </a:solidFill>
                          <a:effectLst/>
                          <a:latin typeface="Calibri" panose="020F0502020204030204" pitchFamily="34" charset="0"/>
                          <a:ea typeface="Calibri" panose="020F0502020204030204" pitchFamily="34" charset="0"/>
                          <a:cs typeface="Helvetica" panose="020B0604020202020204" pitchFamily="34" charset="0"/>
                        </a:rPr>
                        <a:t>d’avance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13919">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Pompage photovoltaïque sur sites isolés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Pas d’exigence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20-30% de fonds propres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Helvetica" panose="020B0604020202020204" pitchFamily="34" charset="0"/>
                        </a:rPr>
                        <a:t>Garanties Réelles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20% </a:t>
                      </a:r>
                      <a:r>
                        <a:rPr lang="fr-FR" sz="1400" dirty="0" smtClean="0">
                          <a:solidFill>
                            <a:srgbClr val="002060"/>
                          </a:solidFill>
                          <a:effectLst/>
                          <a:latin typeface="Calibri" panose="020F0502020204030204" pitchFamily="34" charset="0"/>
                          <a:ea typeface="Calibri" panose="020F0502020204030204" pitchFamily="34" charset="0"/>
                          <a:cs typeface="Helvetica" panose="020B0604020202020204" pitchFamily="34" charset="0"/>
                        </a:rPr>
                        <a:t>d’avance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1203816">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Entreprises industrielles du secteur </a:t>
                      </a:r>
                      <a:r>
                        <a:rPr lang="fr-FR" sz="1400" dirty="0" smtClean="0">
                          <a:solidFill>
                            <a:srgbClr val="002060"/>
                          </a:solidFill>
                          <a:effectLst/>
                          <a:latin typeface="Calibri" panose="020F0502020204030204" pitchFamily="34" charset="0"/>
                          <a:ea typeface="Calibri" panose="020F0502020204030204" pitchFamily="34" charset="0"/>
                          <a:cs typeface="Helvetica" panose="020B0604020202020204" pitchFamily="34" charset="0"/>
                        </a:rPr>
                        <a:t>Agroalimentaire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N.A</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Pas d’exigence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20-30% de fonds propres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Garanties Réelles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Helvetica" panose="020B0604020202020204" pitchFamily="34" charset="0"/>
                        </a:rPr>
                        <a:t>20% </a:t>
                      </a:r>
                      <a:r>
                        <a:rPr lang="fr-FR" sz="1400" dirty="0" smtClean="0">
                          <a:solidFill>
                            <a:srgbClr val="002060"/>
                          </a:solidFill>
                          <a:effectLst/>
                          <a:latin typeface="Calibri" panose="020F0502020204030204" pitchFamily="34" charset="0"/>
                          <a:ea typeface="Calibri" panose="020F0502020204030204" pitchFamily="34" charset="0"/>
                          <a:cs typeface="Helvetica" panose="020B0604020202020204" pitchFamily="34" charset="0"/>
                        </a:rPr>
                        <a:t>d’avance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48092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err="1" smtClean="0">
                <a:solidFill>
                  <a:srgbClr val="002060"/>
                </a:solidFill>
                <a:latin typeface="+mj-lt"/>
                <a:ea typeface="+mj-ea"/>
                <a:cs typeface="+mj-cs"/>
              </a:rPr>
              <a:t>Scoring</a:t>
            </a:r>
            <a:r>
              <a:rPr lang="fr-FR" sz="3600" noProof="0" dirty="0" smtClean="0">
                <a:solidFill>
                  <a:srgbClr val="002060"/>
                </a:solidFill>
                <a:latin typeface="+mj-lt"/>
                <a:ea typeface="+mj-ea"/>
                <a:cs typeface="+mj-cs"/>
              </a:rPr>
              <a:t> des segments identifiés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6" name="Diagramme 5"/>
          <p:cNvGraphicFramePr/>
          <p:nvPr>
            <p:extLst>
              <p:ext uri="{D42A27DB-BD31-4B8C-83A1-F6EECF244321}">
                <p14:modId xmlns:p14="http://schemas.microsoft.com/office/powerpoint/2010/main" val="2107915713"/>
              </p:ext>
            </p:extLst>
          </p:nvPr>
        </p:nvGraphicFramePr>
        <p:xfrm>
          <a:off x="2627784" y="1700808"/>
          <a:ext cx="5813206" cy="3634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4417310" y="5463952"/>
            <a:ext cx="2242922" cy="258917"/>
          </a:xfrm>
          <a:prstGeom prst="rect">
            <a:avLst/>
          </a:prstGeom>
        </p:spPr>
        <p:txBody>
          <a:bodyPr wrap="none">
            <a:spAutoFit/>
          </a:bodyPr>
          <a:lstStyle/>
          <a:p>
            <a:pPr algn="ctr">
              <a:lnSpc>
                <a:spcPct val="115000"/>
              </a:lnSpc>
              <a:spcAft>
                <a:spcPts val="0"/>
              </a:spcAft>
            </a:pPr>
            <a:r>
              <a:rPr lang="fr-FR" sz="1000" dirty="0">
                <a:solidFill>
                  <a:srgbClr val="002060"/>
                </a:solidFill>
                <a:latin typeface="Calibri" panose="020F0502020204030204" pitchFamily="34" charset="0"/>
                <a:ea typeface="Calibri" panose="020F0502020204030204" pitchFamily="34" charset="0"/>
                <a:cs typeface="Times New Roman" panose="02020603050405020304" pitchFamily="18" charset="0"/>
              </a:rPr>
              <a:t>Figure 1: Attractivité du Photovoltaïque</a:t>
            </a:r>
            <a:endParaRPr lang="fr-FR"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6646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1913105641"/>
              </p:ext>
            </p:extLst>
          </p:nvPr>
        </p:nvGraphicFramePr>
        <p:xfrm>
          <a:off x="2195733" y="2780928"/>
          <a:ext cx="6696746" cy="2880319"/>
        </p:xfrm>
        <a:graphic>
          <a:graphicData uri="http://schemas.openxmlformats.org/drawingml/2006/table">
            <a:tbl>
              <a:tblPr firstRow="1" firstCol="1" bandRow="1"/>
              <a:tblGrid>
                <a:gridCol w="3348373"/>
                <a:gridCol w="3348373"/>
              </a:tblGrid>
              <a:tr h="315647">
                <a:tc gridSpan="2">
                  <a:txBody>
                    <a:bodyPr/>
                    <a:lstStyle/>
                    <a:p>
                      <a:pPr algn="ctr">
                        <a:lnSpc>
                          <a:spcPct val="115000"/>
                        </a:lnSpc>
                        <a:spcAft>
                          <a:spcPts val="0"/>
                        </a:spcAft>
                      </a:pPr>
                      <a:r>
                        <a:rPr lang="fr-FR" sz="16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FAMILLE DE CRITERE : MARCHE PHOTOVOLTAÏQUE</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hMerge="1">
                  <a:txBody>
                    <a:bodyPr/>
                    <a:lstStyle/>
                    <a:p>
                      <a:endParaRPr lang="fr-FR"/>
                    </a:p>
                  </a:txBody>
                  <a:tcPr/>
                </a:tc>
              </a:tr>
              <a:tr h="315647">
                <a:tc>
                  <a:txBody>
                    <a:bodyPr/>
                    <a:lstStyle/>
                    <a:p>
                      <a:pPr algn="ct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Critère 1</a:t>
                      </a: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Critère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r>
              <a:tr h="651042">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Capacité Photovoltaïque à Installer</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Cadre règlementaire Pertinence et degré d’application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651042">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Consommation électrique du secteur considéré</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Maturité des acteurs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315647">
                <a:tc rowSpan="2">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Type de raccordement</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Institutionnels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tcPr>
                </a:tc>
              </a:tr>
              <a:tr h="315647">
                <a:tc vMerge="1">
                  <a:txBody>
                    <a:bodyPr/>
                    <a:lstStyle/>
                    <a:p>
                      <a:endParaRPr lang="fr-FR"/>
                    </a:p>
                  </a:txBody>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Installateurs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a:noFill/>
                    </a:lnT>
                    <a:lnB>
                      <a:noFill/>
                    </a:lnB>
                  </a:tcPr>
                </a:tc>
              </a:tr>
              <a:tr h="315647">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Disponibilité des Toitures</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Consommateurs finaux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tcPr>
                </a:tc>
              </a:tr>
            </a:tbl>
          </a:graphicData>
        </a:graphic>
      </p:graphicFrame>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err="1" smtClean="0">
                <a:solidFill>
                  <a:srgbClr val="002060"/>
                </a:solidFill>
                <a:latin typeface="+mj-lt"/>
                <a:ea typeface="+mj-ea"/>
                <a:cs typeface="+mj-cs"/>
              </a:rPr>
              <a:t>Scoring</a:t>
            </a:r>
            <a:r>
              <a:rPr lang="fr-FR" sz="3600" noProof="0" dirty="0" smtClean="0">
                <a:solidFill>
                  <a:srgbClr val="002060"/>
                </a:solidFill>
                <a:latin typeface="+mj-lt"/>
                <a:ea typeface="+mj-ea"/>
                <a:cs typeface="+mj-cs"/>
              </a:rPr>
              <a:t> des segments identifiés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5" name="Titre 3"/>
          <p:cNvSpPr txBox="1">
            <a:spLocks/>
          </p:cNvSpPr>
          <p:nvPr/>
        </p:nvSpPr>
        <p:spPr>
          <a:xfrm>
            <a:off x="2267744" y="1561356"/>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dirty="0" smtClean="0">
                <a:solidFill>
                  <a:srgbClr val="002060"/>
                </a:solidFill>
                <a:latin typeface="+mj-lt"/>
                <a:ea typeface="+mj-ea"/>
                <a:cs typeface="+mj-cs"/>
              </a:rPr>
              <a:t>Famille de critères Marché PV</a:t>
            </a:r>
            <a:endParaRPr kumimoji="0" lang="fr-FR" sz="2800" b="0" i="0" u="none" strike="noStrike" kern="1200" cap="none" spc="0" normalizeH="0" baseline="0" noProof="0" dirty="0">
              <a:ln>
                <a:noFill/>
              </a:ln>
              <a:solidFill>
                <a:srgbClr val="002060"/>
              </a:solidFill>
              <a:effectLst/>
              <a:uLnTx/>
              <a:uFillTx/>
              <a:latin typeface="+mj-lt"/>
              <a:ea typeface="+mj-ea"/>
              <a:cs typeface="+mj-cs"/>
            </a:endParaRPr>
          </a:p>
        </p:txBody>
      </p:sp>
    </p:spTree>
    <p:extLst>
      <p:ext uri="{BB962C8B-B14F-4D97-AF65-F5344CB8AC3E}">
        <p14:creationId xmlns:p14="http://schemas.microsoft.com/office/powerpoint/2010/main" val="3610168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err="1" smtClean="0">
                <a:solidFill>
                  <a:srgbClr val="002060"/>
                </a:solidFill>
                <a:latin typeface="+mj-lt"/>
                <a:ea typeface="+mj-ea"/>
                <a:cs typeface="+mj-cs"/>
              </a:rPr>
              <a:t>Scoring</a:t>
            </a:r>
            <a:r>
              <a:rPr lang="fr-FR" sz="3600" noProof="0" dirty="0" smtClean="0">
                <a:solidFill>
                  <a:srgbClr val="002060"/>
                </a:solidFill>
                <a:latin typeface="+mj-lt"/>
                <a:ea typeface="+mj-ea"/>
                <a:cs typeface="+mj-cs"/>
              </a:rPr>
              <a:t> des segments identifiés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5" name="Titre 3"/>
          <p:cNvSpPr txBox="1">
            <a:spLocks/>
          </p:cNvSpPr>
          <p:nvPr/>
        </p:nvSpPr>
        <p:spPr>
          <a:xfrm>
            <a:off x="2267744" y="1561356"/>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dirty="0" smtClean="0">
                <a:solidFill>
                  <a:srgbClr val="002060"/>
                </a:solidFill>
                <a:latin typeface="+mj-lt"/>
                <a:ea typeface="+mj-ea"/>
                <a:cs typeface="+mj-cs"/>
              </a:rPr>
              <a:t>Famille de critères Concurrence</a:t>
            </a:r>
            <a:endParaRPr kumimoji="0" lang="fr-FR" sz="28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6" name="Tableau 5"/>
          <p:cNvGraphicFramePr>
            <a:graphicFrameLocks noGrp="1"/>
          </p:cNvGraphicFramePr>
          <p:nvPr>
            <p:extLst>
              <p:ext uri="{D42A27DB-BD31-4B8C-83A1-F6EECF244321}">
                <p14:modId xmlns:p14="http://schemas.microsoft.com/office/powerpoint/2010/main" val="4224732401"/>
              </p:ext>
            </p:extLst>
          </p:nvPr>
        </p:nvGraphicFramePr>
        <p:xfrm>
          <a:off x="2270878" y="2924944"/>
          <a:ext cx="6405578" cy="1962912"/>
        </p:xfrm>
        <a:graphic>
          <a:graphicData uri="http://schemas.openxmlformats.org/drawingml/2006/table">
            <a:tbl>
              <a:tblPr firstRow="1" firstCol="1" bandRow="1"/>
              <a:tblGrid>
                <a:gridCol w="3202789"/>
                <a:gridCol w="3202789"/>
              </a:tblGrid>
              <a:tr h="0">
                <a:tc gridSpan="2">
                  <a:txBody>
                    <a:bodyPr/>
                    <a:lstStyle/>
                    <a:p>
                      <a:pPr algn="ctr">
                        <a:lnSpc>
                          <a:spcPct val="115000"/>
                        </a:lnSpc>
                        <a:spcAft>
                          <a:spcPts val="0"/>
                        </a:spcAft>
                      </a:pPr>
                      <a:r>
                        <a:rPr lang="fr-FR" sz="16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FAMILLE DE CRITERES : CONCURRENCE RESEAU/ PHOTOVOLTAIQUE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hMerge="1">
                  <a:txBody>
                    <a:bodyPr/>
                    <a:lstStyle/>
                    <a:p>
                      <a:endParaRPr lang="fr-FR"/>
                    </a:p>
                  </a:txBody>
                  <a:tcPr/>
                </a:tc>
              </a:tr>
              <a:tr h="0">
                <a:tc>
                  <a:txBody>
                    <a:bodyPr/>
                    <a:lstStyle/>
                    <a:p>
                      <a:pPr algn="ct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Critère 1</a:t>
                      </a: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Critère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r>
              <a:tr h="0">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Tarification de l’électricité</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Consommation totale du segment considéré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316230">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Les Procédures &amp; Permis de raccordement au réseau</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Positionnement du segment par rapport aux autres segments d’un même secteur.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67219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err="1" smtClean="0">
                <a:solidFill>
                  <a:srgbClr val="002060"/>
                </a:solidFill>
                <a:latin typeface="+mj-lt"/>
                <a:ea typeface="+mj-ea"/>
                <a:cs typeface="+mj-cs"/>
              </a:rPr>
              <a:t>Scoring</a:t>
            </a:r>
            <a:r>
              <a:rPr lang="fr-FR" sz="3600" noProof="0" dirty="0" smtClean="0">
                <a:solidFill>
                  <a:srgbClr val="002060"/>
                </a:solidFill>
                <a:latin typeface="+mj-lt"/>
                <a:ea typeface="+mj-ea"/>
                <a:cs typeface="+mj-cs"/>
              </a:rPr>
              <a:t> des segments identifiés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5" name="Titre 3"/>
          <p:cNvSpPr txBox="1">
            <a:spLocks/>
          </p:cNvSpPr>
          <p:nvPr/>
        </p:nvSpPr>
        <p:spPr>
          <a:xfrm>
            <a:off x="2267744" y="1561356"/>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dirty="0" smtClean="0">
                <a:solidFill>
                  <a:srgbClr val="002060"/>
                </a:solidFill>
                <a:latin typeface="+mj-lt"/>
                <a:ea typeface="+mj-ea"/>
                <a:cs typeface="+mj-cs"/>
              </a:rPr>
              <a:t>Famille de critères Conditions Locales</a:t>
            </a:r>
            <a:endParaRPr kumimoji="0" lang="fr-FR" sz="28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3" name="Tableau 2"/>
          <p:cNvGraphicFramePr>
            <a:graphicFrameLocks noGrp="1"/>
          </p:cNvGraphicFramePr>
          <p:nvPr>
            <p:extLst>
              <p:ext uri="{D42A27DB-BD31-4B8C-83A1-F6EECF244321}">
                <p14:modId xmlns:p14="http://schemas.microsoft.com/office/powerpoint/2010/main" val="2252287231"/>
              </p:ext>
            </p:extLst>
          </p:nvPr>
        </p:nvGraphicFramePr>
        <p:xfrm>
          <a:off x="2706062" y="3101072"/>
          <a:ext cx="5754370" cy="1336040"/>
        </p:xfrm>
        <a:graphic>
          <a:graphicData uri="http://schemas.openxmlformats.org/drawingml/2006/table">
            <a:tbl>
              <a:tblPr firstRow="1" firstCol="1" bandRow="1"/>
              <a:tblGrid>
                <a:gridCol w="2877185"/>
                <a:gridCol w="2877185"/>
              </a:tblGrid>
              <a:tr h="0">
                <a:tc gridSpan="2">
                  <a:txBody>
                    <a:bodyPr/>
                    <a:lstStyle/>
                    <a:p>
                      <a:pPr algn="ctr">
                        <a:lnSpc>
                          <a:spcPct val="115000"/>
                        </a:lnSpc>
                        <a:spcAft>
                          <a:spcPts val="0"/>
                        </a:spcAft>
                      </a:pPr>
                      <a:r>
                        <a:rPr lang="fr-FR" sz="16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FAMILLE DE CRITERES : CONDITIONS LOCALES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hMerge="1">
                  <a:txBody>
                    <a:bodyPr/>
                    <a:lstStyle/>
                    <a:p>
                      <a:endParaRPr lang="fr-FR"/>
                    </a:p>
                  </a:txBody>
                  <a:tcPr/>
                </a:tc>
              </a:tr>
              <a:tr h="0">
                <a:tc>
                  <a:txBody>
                    <a:bodyPr/>
                    <a:lstStyle/>
                    <a:p>
                      <a:pPr algn="ct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Critère 1</a:t>
                      </a: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Critère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r>
              <a:tr h="0">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Conditions Climatiques en général</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Accès au financement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nSpc>
                          <a:spcPct val="115000"/>
                        </a:lnSpc>
                        <a:spcAft>
                          <a:spcPts val="0"/>
                        </a:spcAft>
                      </a:pPr>
                      <a:r>
                        <a:rPr lang="fr-FR" sz="1600">
                          <a:effectLst/>
                          <a:latin typeface="Calibri" panose="020F0502020204030204" pitchFamily="34" charset="0"/>
                          <a:ea typeface="Calibri" panose="020F0502020204030204" pitchFamily="34" charset="0"/>
                          <a:cs typeface="Times New Roman" panose="02020603050405020304" pitchFamily="18" charset="0"/>
                        </a:rPr>
                        <a:t>Ensoleillement</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nSpc>
                          <a:spcPct val="115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Conditions financières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30114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noProof="0" dirty="0" err="1" smtClean="0">
                <a:solidFill>
                  <a:srgbClr val="002060"/>
                </a:solidFill>
                <a:latin typeface="+mj-lt"/>
                <a:ea typeface="+mj-ea"/>
                <a:cs typeface="+mj-cs"/>
              </a:rPr>
              <a:t>Scoring</a:t>
            </a:r>
            <a:r>
              <a:rPr lang="fr-FR" sz="3600" noProof="0" dirty="0" smtClean="0">
                <a:solidFill>
                  <a:srgbClr val="002060"/>
                </a:solidFill>
                <a:latin typeface="+mj-lt"/>
                <a:ea typeface="+mj-ea"/>
                <a:cs typeface="+mj-cs"/>
              </a:rPr>
              <a:t> des segments identifiés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5" name="Titre 3"/>
          <p:cNvSpPr txBox="1">
            <a:spLocks/>
          </p:cNvSpPr>
          <p:nvPr/>
        </p:nvSpPr>
        <p:spPr>
          <a:xfrm>
            <a:off x="2267744" y="1561356"/>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dirty="0" smtClean="0">
                <a:solidFill>
                  <a:srgbClr val="002060"/>
                </a:solidFill>
                <a:latin typeface="+mj-lt"/>
                <a:ea typeface="+mj-ea"/>
                <a:cs typeface="+mj-cs"/>
              </a:rPr>
              <a:t>Appréciation de l’attractivité par secteur</a:t>
            </a:r>
            <a:endParaRPr kumimoji="0" lang="fr-FR" sz="28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2" name="Tableau 1"/>
          <p:cNvGraphicFramePr>
            <a:graphicFrameLocks noGrp="1"/>
          </p:cNvGraphicFramePr>
          <p:nvPr>
            <p:extLst>
              <p:ext uri="{D42A27DB-BD31-4B8C-83A1-F6EECF244321}">
                <p14:modId xmlns:p14="http://schemas.microsoft.com/office/powerpoint/2010/main" val="2471897665"/>
              </p:ext>
            </p:extLst>
          </p:nvPr>
        </p:nvGraphicFramePr>
        <p:xfrm>
          <a:off x="1979711" y="2420888"/>
          <a:ext cx="6984776" cy="3072957"/>
        </p:xfrm>
        <a:graphic>
          <a:graphicData uri="http://schemas.openxmlformats.org/drawingml/2006/table">
            <a:tbl>
              <a:tblPr firstRow="1" firstCol="1" bandRow="1"/>
              <a:tblGrid>
                <a:gridCol w="1063507"/>
                <a:gridCol w="1398049"/>
                <a:gridCol w="1507740"/>
                <a:gridCol w="1507740"/>
                <a:gridCol w="1507740"/>
              </a:tblGrid>
              <a:tr h="0">
                <a:tc>
                  <a:txBody>
                    <a:bodyPr/>
                    <a:lstStyle/>
                    <a:p>
                      <a:pPr algn="ctr">
                        <a:lnSpc>
                          <a:spcPct val="107000"/>
                        </a:lnSpc>
                        <a:spcAft>
                          <a:spcPts val="800"/>
                        </a:spcAft>
                      </a:pPr>
                      <a:r>
                        <a:rPr lang="fr-FR" sz="1600" b="0" dirty="0">
                          <a:solidFill>
                            <a:schemeClr val="bg1"/>
                          </a:solidFill>
                          <a:effectLst/>
                          <a:latin typeface="Calibri" panose="020F0502020204030204" pitchFamily="34" charset="0"/>
                          <a:ea typeface="Calibri" panose="020F0502020204030204" pitchFamily="34" charset="0"/>
                          <a:cs typeface="Helvetica" panose="020B0604020202020204" pitchFamily="34" charset="0"/>
                        </a:rPr>
                        <a:t>Famille de critères</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fr-FR" sz="1600" b="0">
                          <a:solidFill>
                            <a:schemeClr val="bg1"/>
                          </a:solidFill>
                          <a:effectLst/>
                          <a:latin typeface="Calibri" panose="020F0502020204030204" pitchFamily="34" charset="0"/>
                          <a:ea typeface="Calibri" panose="020F0502020204030204" pitchFamily="34" charset="0"/>
                          <a:cs typeface="Helvetica" panose="020B0604020202020204" pitchFamily="34" charset="0"/>
                        </a:rPr>
                        <a:t>Agricole raccordé MT</a:t>
                      </a:r>
                      <a:endParaRPr lang="fr-FR" sz="1600" b="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fr-FR" sz="1600" b="0" dirty="0">
                          <a:solidFill>
                            <a:schemeClr val="bg1"/>
                          </a:solidFill>
                          <a:effectLst/>
                          <a:latin typeface="Calibri" panose="020F0502020204030204" pitchFamily="34" charset="0"/>
                          <a:ea typeface="Calibri" panose="020F0502020204030204" pitchFamily="34" charset="0"/>
                          <a:cs typeface="Helvetica" panose="020B0604020202020204" pitchFamily="34" charset="0"/>
                        </a:rPr>
                        <a:t>Agricole raccordé BT</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a:solidFill>
                            <a:schemeClr val="bg1"/>
                          </a:solidFill>
                          <a:effectLst/>
                          <a:latin typeface="Calibri" panose="020F0502020204030204" pitchFamily="34" charset="0"/>
                          <a:ea typeface="Calibri" panose="020F0502020204030204" pitchFamily="34" charset="0"/>
                          <a:cs typeface="Helvetica" panose="020B0604020202020204" pitchFamily="34" charset="0"/>
                        </a:rPr>
                        <a:t>Pompage</a:t>
                      </a:r>
                      <a:endParaRPr lang="fr-FR" sz="1600" b="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fr-FR" sz="1600" b="0">
                          <a:solidFill>
                            <a:schemeClr val="bg1"/>
                          </a:solidFill>
                          <a:effectLst/>
                          <a:latin typeface="Calibri" panose="020F0502020204030204" pitchFamily="34" charset="0"/>
                          <a:ea typeface="Calibri" panose="020F0502020204030204" pitchFamily="34" charset="0"/>
                          <a:cs typeface="Helvetica" panose="020B0604020202020204" pitchFamily="34" charset="0"/>
                        </a:rPr>
                        <a:t>photovoltaïque</a:t>
                      </a:r>
                      <a:endParaRPr lang="fr-FR" sz="1600" b="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Industrie AA</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r>
              <a:tr h="0">
                <a:tc>
                  <a:txBody>
                    <a:bodyPr/>
                    <a:lstStyle/>
                    <a:p>
                      <a:pPr>
                        <a:lnSpc>
                          <a:spcPct val="107000"/>
                        </a:lnSpc>
                        <a:spcAft>
                          <a:spcPts val="0"/>
                        </a:spcAft>
                      </a:pPr>
                      <a:r>
                        <a:rPr lang="fr-FR" sz="1600" b="0">
                          <a:solidFill>
                            <a:srgbClr val="002060"/>
                          </a:solidFill>
                          <a:effectLst/>
                          <a:latin typeface="Calibri" panose="020F0502020204030204" pitchFamily="34" charset="0"/>
                          <a:ea typeface="Calibri" panose="020F0502020204030204" pitchFamily="34" charset="0"/>
                          <a:cs typeface="Helvetica" panose="020B0604020202020204" pitchFamily="34" charset="0"/>
                        </a:rPr>
                        <a:t>Marché photovoltaïque</a:t>
                      </a:r>
                      <a:endParaRPr lang="fr-FR"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nSpc>
                          <a:spcPct val="107000"/>
                        </a:lnSpc>
                        <a:spcAft>
                          <a:spcPts val="0"/>
                        </a:spcAft>
                      </a:pPr>
                      <a:r>
                        <a:rPr lang="fr-FR" sz="1600" b="0">
                          <a:solidFill>
                            <a:srgbClr val="002060"/>
                          </a:solidFill>
                          <a:effectLst/>
                          <a:latin typeface="Calibri" panose="020F0502020204030204" pitchFamily="34" charset="0"/>
                          <a:ea typeface="Calibri" panose="020F0502020204030204" pitchFamily="34" charset="0"/>
                          <a:cs typeface="Helvetica" panose="020B0604020202020204" pitchFamily="34" charset="0"/>
                        </a:rPr>
                        <a:t>Concurrence Réseau</a:t>
                      </a:r>
                      <a:endParaRPr lang="fr-FR"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nSpc>
                          <a:spcPct val="107000"/>
                        </a:lnSpc>
                        <a:spcAft>
                          <a:spcPts val="0"/>
                        </a:spcAft>
                      </a:pPr>
                      <a:r>
                        <a:rPr lang="fr-FR" sz="1600" b="0">
                          <a:solidFill>
                            <a:srgbClr val="002060"/>
                          </a:solidFill>
                          <a:effectLst/>
                          <a:latin typeface="Calibri" panose="020F0502020204030204" pitchFamily="34" charset="0"/>
                          <a:ea typeface="Calibri" panose="020F0502020204030204" pitchFamily="34" charset="0"/>
                          <a:cs typeface="Helvetica" panose="020B0604020202020204" pitchFamily="34" charset="0"/>
                        </a:rPr>
                        <a:t>Conditions locales</a:t>
                      </a:r>
                      <a:endParaRPr lang="fr-FR"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6D9F1"/>
                    </a:solidFill>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lnSpc>
                          <a:spcPct val="107000"/>
                        </a:lnSpc>
                        <a:spcAft>
                          <a:spcPts val="0"/>
                        </a:spcAft>
                      </a:pPr>
                      <a:r>
                        <a:rPr lang="fr-FR"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nSpc>
                          <a:spcPct val="107000"/>
                        </a:lnSpc>
                        <a:spcAft>
                          <a:spcPts val="0"/>
                        </a:spcAft>
                      </a:pPr>
                      <a:r>
                        <a:rPr lang="fr-FR" sz="1600" b="0">
                          <a:solidFill>
                            <a:srgbClr val="FFFFFF"/>
                          </a:solidFill>
                          <a:effectLst/>
                          <a:latin typeface="Calibri" panose="020F0502020204030204" pitchFamily="34" charset="0"/>
                          <a:ea typeface="Calibri" panose="020F0502020204030204" pitchFamily="34" charset="0"/>
                          <a:cs typeface="Helvetica" panose="020B0604020202020204" pitchFamily="34" charset="0"/>
                        </a:rPr>
                        <a:t>Total note d’attractivité</a:t>
                      </a:r>
                      <a:endParaRPr lang="fr-FR"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ctr">
                        <a:lnSpc>
                          <a:spcPct val="107000"/>
                        </a:lnSpc>
                        <a:spcAft>
                          <a:spcPts val="0"/>
                        </a:spcAft>
                      </a:pPr>
                      <a:r>
                        <a:rPr lang="fr-FR" sz="1600" b="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fr-FR" sz="16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r>
            </a:tbl>
          </a:graphicData>
        </a:graphic>
      </p:graphicFrame>
    </p:spTree>
    <p:extLst>
      <p:ext uri="{BB962C8B-B14F-4D97-AF65-F5344CB8AC3E}">
        <p14:creationId xmlns:p14="http://schemas.microsoft.com/office/powerpoint/2010/main" val="4133324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339752" y="3068960"/>
            <a:ext cx="6480720" cy="461665"/>
          </a:xfrm>
          <a:prstGeom prst="rect">
            <a:avLst/>
          </a:prstGeom>
          <a:noFill/>
        </p:spPr>
        <p:txBody>
          <a:bodyPr wrap="square" rtlCol="0">
            <a:spAutoFit/>
          </a:bodyPr>
          <a:lstStyle/>
          <a:p>
            <a:pPr algn="ctr"/>
            <a:r>
              <a:rPr lang="fr-FR" sz="2400" dirty="0" smtClean="0">
                <a:solidFill>
                  <a:srgbClr val="00B050"/>
                </a:solidFill>
              </a:rPr>
              <a:t>MERCI POUR VOTRE ATTENTION</a:t>
            </a:r>
            <a:endParaRPr lang="fr-FR" sz="2400" dirty="0">
              <a:solidFill>
                <a:srgbClr val="00B050"/>
              </a:solidFill>
            </a:endParaRPr>
          </a:p>
        </p:txBody>
      </p:sp>
    </p:spTree>
    <p:extLst>
      <p:ext uri="{BB962C8B-B14F-4D97-AF65-F5344CB8AC3E}">
        <p14:creationId xmlns:p14="http://schemas.microsoft.com/office/powerpoint/2010/main" val="59333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L’Electricité dans les Exploitations Agricoles</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4" name="Rectangle 3"/>
          <p:cNvSpPr/>
          <p:nvPr/>
        </p:nvSpPr>
        <p:spPr>
          <a:xfrm>
            <a:off x="2267744" y="1844824"/>
            <a:ext cx="6606480" cy="4801314"/>
          </a:xfrm>
          <a:prstGeom prst="rect">
            <a:avLst/>
          </a:prstGeom>
        </p:spPr>
        <p:txBody>
          <a:bodyPr wrap="square">
            <a:spAutoFit/>
          </a:bodyPr>
          <a:lstStyle/>
          <a:p>
            <a:r>
              <a:rPr lang="fr-FR" dirty="0">
                <a:solidFill>
                  <a:srgbClr val="002060"/>
                </a:solidFill>
              </a:rPr>
              <a:t>De point de vue consommation électrique, le secteur de l’agriculture a besoin de quelques </a:t>
            </a:r>
            <a:r>
              <a:rPr lang="fr-FR" dirty="0" smtClean="0">
                <a:solidFill>
                  <a:srgbClr val="002060"/>
                </a:solidFill>
              </a:rPr>
              <a:t>1200 </a:t>
            </a:r>
            <a:r>
              <a:rPr lang="fr-FR" dirty="0" err="1">
                <a:solidFill>
                  <a:srgbClr val="002060"/>
                </a:solidFill>
              </a:rPr>
              <a:t>GWh</a:t>
            </a:r>
            <a:r>
              <a:rPr lang="fr-FR" dirty="0">
                <a:solidFill>
                  <a:srgbClr val="002060"/>
                </a:solidFill>
              </a:rPr>
              <a:t> par an (Exploitations agricoles raccordées </a:t>
            </a:r>
            <a:r>
              <a:rPr lang="fr-FR" dirty="0" smtClean="0">
                <a:solidFill>
                  <a:srgbClr val="002060"/>
                </a:solidFill>
              </a:rPr>
              <a:t>au réseau et en sites isolés). </a:t>
            </a:r>
          </a:p>
          <a:p>
            <a:r>
              <a:rPr lang="fr-FR" dirty="0" smtClean="0">
                <a:solidFill>
                  <a:srgbClr val="002060"/>
                </a:solidFill>
              </a:rPr>
              <a:t>Cette </a:t>
            </a:r>
            <a:r>
              <a:rPr lang="fr-FR" dirty="0">
                <a:solidFill>
                  <a:srgbClr val="002060"/>
                </a:solidFill>
              </a:rPr>
              <a:t>consommation est due aux postes suivants :</a:t>
            </a:r>
          </a:p>
          <a:p>
            <a:r>
              <a:rPr lang="fr-FR" dirty="0">
                <a:solidFill>
                  <a:srgbClr val="002060"/>
                </a:solidFill>
              </a:rPr>
              <a:t> </a:t>
            </a:r>
          </a:p>
          <a:p>
            <a:pPr marL="285750" lvl="0" indent="-285750">
              <a:buFont typeface="Arial" panose="020B0604020202020204" pitchFamily="34" charset="0"/>
              <a:buChar char="•"/>
            </a:pPr>
            <a:r>
              <a:rPr lang="fr-FR" dirty="0">
                <a:solidFill>
                  <a:srgbClr val="002060"/>
                </a:solidFill>
              </a:rPr>
              <a:t>L’irrigation : pompage et distribution de l’eau au sein de l’exploitation</a:t>
            </a:r>
            <a:r>
              <a:rPr lang="fr-FR" dirty="0" smtClean="0">
                <a:solidFill>
                  <a:srgbClr val="002060"/>
                </a:solidFill>
              </a:rPr>
              <a:t>,</a:t>
            </a:r>
          </a:p>
          <a:p>
            <a:pPr marL="285750" lvl="0" indent="-285750">
              <a:buFont typeface="Arial" panose="020B0604020202020204" pitchFamily="34" charset="0"/>
              <a:buChar char="•"/>
            </a:pPr>
            <a:r>
              <a:rPr lang="fr-FR" dirty="0" smtClean="0">
                <a:solidFill>
                  <a:srgbClr val="002060"/>
                </a:solidFill>
              </a:rPr>
              <a:t>Le besoin en électricité des bâtiments d’habitation et de bureaux situés au sein de l’exploitation,</a:t>
            </a:r>
            <a:endParaRPr lang="fr-FR" dirty="0">
              <a:solidFill>
                <a:srgbClr val="002060"/>
              </a:solidFill>
            </a:endParaRPr>
          </a:p>
          <a:p>
            <a:pPr marL="285750" lvl="0" indent="-285750">
              <a:buFont typeface="Arial" panose="020B0604020202020204" pitchFamily="34" charset="0"/>
              <a:buChar char="•"/>
            </a:pPr>
            <a:r>
              <a:rPr lang="fr-FR" dirty="0">
                <a:solidFill>
                  <a:srgbClr val="002060"/>
                </a:solidFill>
              </a:rPr>
              <a:t>Les installations d’élevage bovin et ovin,</a:t>
            </a:r>
          </a:p>
          <a:p>
            <a:pPr marL="285750" lvl="0" indent="-285750">
              <a:buFont typeface="Arial" panose="020B0604020202020204" pitchFamily="34" charset="0"/>
              <a:buChar char="•"/>
            </a:pPr>
            <a:r>
              <a:rPr lang="fr-FR" dirty="0">
                <a:solidFill>
                  <a:srgbClr val="002060"/>
                </a:solidFill>
              </a:rPr>
              <a:t>L’aviculture,</a:t>
            </a:r>
          </a:p>
          <a:p>
            <a:pPr marL="285750" lvl="0" indent="-285750">
              <a:buFont typeface="Arial" panose="020B0604020202020204" pitchFamily="34" charset="0"/>
              <a:buChar char="•"/>
            </a:pPr>
            <a:r>
              <a:rPr lang="fr-FR" dirty="0">
                <a:solidFill>
                  <a:srgbClr val="002060"/>
                </a:solidFill>
              </a:rPr>
              <a:t>Le conditionnement et l’entreposage des produits alimentaires,</a:t>
            </a:r>
          </a:p>
          <a:p>
            <a:pPr marL="285750" lvl="0" indent="-285750">
              <a:buFont typeface="Arial" panose="020B0604020202020204" pitchFamily="34" charset="0"/>
              <a:buChar char="•"/>
            </a:pPr>
            <a:r>
              <a:rPr lang="fr-FR" dirty="0">
                <a:solidFill>
                  <a:srgbClr val="002060"/>
                </a:solidFill>
              </a:rPr>
              <a:t>Les premières transformations des produits agricoles.</a:t>
            </a:r>
          </a:p>
          <a:p>
            <a:r>
              <a:rPr lang="fr-FR" dirty="0">
                <a:solidFill>
                  <a:srgbClr val="002060"/>
                </a:solidFill>
              </a:rPr>
              <a:t> </a:t>
            </a:r>
          </a:p>
          <a:p>
            <a:r>
              <a:rPr lang="fr-FR" dirty="0">
                <a:solidFill>
                  <a:srgbClr val="002060"/>
                </a:solidFill>
              </a:rPr>
              <a:t>Cette demande électrique est d’autant plus grande que les activités au sein de l’exploitation sont variées et continues sur toutes les périodes de l’année.</a:t>
            </a:r>
          </a:p>
        </p:txBody>
      </p:sp>
    </p:spTree>
    <p:extLst>
      <p:ext uri="{BB962C8B-B14F-4D97-AF65-F5344CB8AC3E}">
        <p14:creationId xmlns:p14="http://schemas.microsoft.com/office/powerpoint/2010/main" val="2886104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En Moyenne Tension - 1</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3" name="Tableau 2"/>
          <p:cNvGraphicFramePr>
            <a:graphicFrameLocks noGrp="1"/>
          </p:cNvGraphicFramePr>
          <p:nvPr>
            <p:extLst>
              <p:ext uri="{D42A27DB-BD31-4B8C-83A1-F6EECF244321}">
                <p14:modId xmlns:p14="http://schemas.microsoft.com/office/powerpoint/2010/main" val="3358294215"/>
              </p:ext>
            </p:extLst>
          </p:nvPr>
        </p:nvGraphicFramePr>
        <p:xfrm>
          <a:off x="2249807" y="1772816"/>
          <a:ext cx="6578421" cy="3821372"/>
        </p:xfrm>
        <a:graphic>
          <a:graphicData uri="http://schemas.openxmlformats.org/drawingml/2006/table">
            <a:tbl>
              <a:tblPr firstRow="1" firstCol="1" bandRow="1"/>
              <a:tblGrid>
                <a:gridCol w="1789425"/>
                <a:gridCol w="798166"/>
                <a:gridCol w="798166"/>
                <a:gridCol w="798166"/>
                <a:gridCol w="798166"/>
                <a:gridCol w="798166"/>
                <a:gridCol w="798166"/>
              </a:tblGrid>
              <a:tr h="272415">
                <a:tc>
                  <a:txBody>
                    <a:bodyPr/>
                    <a:lstStyle/>
                    <a:p>
                      <a:pPr>
                        <a:lnSpc>
                          <a:spcPct val="115000"/>
                        </a:lnSpc>
                        <a:spcAft>
                          <a:spcPts val="1000"/>
                        </a:spcAft>
                      </a:pPr>
                      <a:r>
                        <a:rPr lang="fr-FR"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Secteur Economique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2009</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1000"/>
                        </a:spcAft>
                      </a:pPr>
                      <a:r>
                        <a:rPr lang="fr-FR"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2011</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2013</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2014(*)</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002060"/>
                    </a:solidFill>
                  </a:tcPr>
                </a:tc>
              </a:tr>
              <a:tr h="272415">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 Extractives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330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355</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286</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305</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324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332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 Alimentaires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551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583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614</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643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654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672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Industrie Textiles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503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543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540</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548</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519</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496</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 Papier et Edition</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132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141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148</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148</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134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122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Industrie Chimiques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307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333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352</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415</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464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463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 Matériaux de Constructions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1 386</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1 444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1 332</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1 484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1 552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1 600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 Métallurgiques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241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288</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304</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281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284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284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Industrie Diverses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781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889</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927</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976</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1 001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1 016</a:t>
                      </a:r>
                      <a:endPar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Agriculture</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432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496</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495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532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557</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b="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548</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Pompage &amp; Services Sanitaires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488</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536</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536</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557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564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577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Transport</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280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306</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312</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330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310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304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Tourisme</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634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632</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513</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604</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567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567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r h="0">
                <a:tc>
                  <a:txBody>
                    <a:bodyPr/>
                    <a:lstStyle/>
                    <a:p>
                      <a:pPr>
                        <a:lnSpc>
                          <a:spcPct val="115000"/>
                        </a:lnSpc>
                        <a:spcAft>
                          <a:spcPts val="100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Services</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757</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790</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789</a:t>
                      </a: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863</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871</a:t>
                      </a:r>
                      <a:endPar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956</a:t>
                      </a:r>
                      <a:endPar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1490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En Moyenne Tension - 2</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4" name="Tableau 3"/>
          <p:cNvGraphicFramePr>
            <a:graphicFrameLocks noGrp="1"/>
          </p:cNvGraphicFramePr>
          <p:nvPr>
            <p:extLst>
              <p:ext uri="{D42A27DB-BD31-4B8C-83A1-F6EECF244321}">
                <p14:modId xmlns:p14="http://schemas.microsoft.com/office/powerpoint/2010/main" val="969673176"/>
              </p:ext>
            </p:extLst>
          </p:nvPr>
        </p:nvGraphicFramePr>
        <p:xfrm>
          <a:off x="1979712" y="1484784"/>
          <a:ext cx="7053650" cy="1703134"/>
        </p:xfrm>
        <a:graphic>
          <a:graphicData uri="http://schemas.openxmlformats.org/drawingml/2006/table">
            <a:tbl>
              <a:tblPr firstRow="1" firstCol="1" bandRow="1"/>
              <a:tblGrid>
                <a:gridCol w="4630563"/>
                <a:gridCol w="807177"/>
                <a:gridCol w="807955"/>
                <a:gridCol w="807955"/>
              </a:tblGrid>
              <a:tr h="0">
                <a:tc>
                  <a:txBody>
                    <a:bodyPr/>
                    <a:lstStyle/>
                    <a:p>
                      <a:pPr algn="ctr">
                        <a:lnSpc>
                          <a:spcPct val="115000"/>
                        </a:lnSpc>
                        <a:spcAft>
                          <a:spcPts val="0"/>
                        </a:spcAft>
                      </a:pPr>
                      <a:r>
                        <a:rPr lang="fr-FR" sz="14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Année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2011</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002060"/>
                    </a:solidFill>
                  </a:tcPr>
                </a:tc>
                <a:tc>
                  <a:txBody>
                    <a:bodyPr/>
                    <a:lstStyle/>
                    <a:p>
                      <a:pPr algn="ctr">
                        <a:lnSpc>
                          <a:spcPct val="115000"/>
                        </a:lnSpc>
                        <a:spcAft>
                          <a:spcPts val="0"/>
                        </a:spcAft>
                      </a:pPr>
                      <a:r>
                        <a:rPr lang="fr-FR" sz="14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002060"/>
                    </a:solidFill>
                  </a:tcPr>
                </a:tc>
              </a:tr>
              <a:tr h="0">
                <a:tc>
                  <a:txBody>
                    <a:bodyPr/>
                    <a:lstStyle/>
                    <a:p>
                      <a:pPr algn="just">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Nombre total d’abonnés – Moyenne Tension</a:t>
                      </a: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16 053</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16 500</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16 761</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0">
                <a:tc>
                  <a:txBody>
                    <a:bodyPr/>
                    <a:lstStyle/>
                    <a:p>
                      <a:pPr algn="just">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Nombre total d’abonnés – Moyenne Tension- Secteur agricole</a:t>
                      </a: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3515</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3647</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3779</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0">
                <a:tc>
                  <a:txBody>
                    <a:bodyPr/>
                    <a:lstStyle/>
                    <a:p>
                      <a:pPr algn="just">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Ratio Nombre d’abonné MT secteur Agricole/ Nombre Total d’abonnés MT</a:t>
                      </a: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22%</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22%</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22%</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0">
                <a:tc>
                  <a:txBody>
                    <a:bodyPr/>
                    <a:lstStyle/>
                    <a:p>
                      <a:pPr marL="0" algn="just" defTabSz="914400" rtl="0" eaLnBrk="1" latinLnBrk="0" hangingPunct="1">
                        <a:lnSpc>
                          <a:spcPct val="115000"/>
                        </a:lnSpc>
                        <a:spcAft>
                          <a:spcPts val="0"/>
                        </a:spcAft>
                      </a:pPr>
                      <a:r>
                        <a:rPr lang="fr-FR" sz="1400" kern="12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Consommation Moyenne par abonnés Moyenne Tension du secteur agricole (MWh)/an</a:t>
                      </a:r>
                    </a:p>
                  </a:txBody>
                  <a:tcPr marL="68580" marR="68580" marT="0" marB="0">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fr-FR" sz="1400" kern="12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141</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fr-FR" sz="1400" kern="12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146</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fr-FR" sz="1400"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147</a:t>
                      </a:r>
                    </a:p>
                  </a:txBody>
                  <a:tcPr marL="68580" marR="6858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bl>
          </a:graphicData>
        </a:graphic>
      </p:graphicFrame>
      <p:sp>
        <p:nvSpPr>
          <p:cNvPr id="8" name="ZoneTexte 7"/>
          <p:cNvSpPr txBox="1"/>
          <p:nvPr/>
        </p:nvSpPr>
        <p:spPr>
          <a:xfrm>
            <a:off x="1979712" y="4294837"/>
            <a:ext cx="7053650" cy="646331"/>
          </a:xfrm>
          <a:prstGeom prst="rect">
            <a:avLst/>
          </a:prstGeom>
          <a:solidFill>
            <a:srgbClr val="002060"/>
          </a:solidFill>
        </p:spPr>
        <p:txBody>
          <a:bodyPr wrap="square" rtlCol="0">
            <a:spAutoFit/>
          </a:bodyPr>
          <a:lstStyle/>
          <a:p>
            <a:pPr algn="just"/>
            <a:r>
              <a:rPr lang="fr-FR" b="1" dirty="0" smtClean="0">
                <a:solidFill>
                  <a:schemeClr val="bg1"/>
                </a:solidFill>
              </a:rPr>
              <a:t>En moyenne, une grande exploitation agricole paye à peu près 25 000 DT/an pour sa facture d’Electricité</a:t>
            </a:r>
            <a:endParaRPr lang="fr-FR" b="1" dirty="0">
              <a:solidFill>
                <a:schemeClr val="bg1"/>
              </a:solidFill>
            </a:endParaRPr>
          </a:p>
        </p:txBody>
      </p:sp>
    </p:spTree>
    <p:extLst>
      <p:ext uri="{BB962C8B-B14F-4D97-AF65-F5344CB8AC3E}">
        <p14:creationId xmlns:p14="http://schemas.microsoft.com/office/powerpoint/2010/main" val="139431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3255396719"/>
              </p:ext>
            </p:extLst>
          </p:nvPr>
        </p:nvGraphicFramePr>
        <p:xfrm>
          <a:off x="2123729" y="1844824"/>
          <a:ext cx="6768750" cy="2453640"/>
        </p:xfrm>
        <a:graphic>
          <a:graphicData uri="http://schemas.openxmlformats.org/drawingml/2006/table">
            <a:tbl>
              <a:tblPr firstRow="1" firstCol="1" bandRow="1"/>
              <a:tblGrid>
                <a:gridCol w="2215637"/>
                <a:gridCol w="758258"/>
                <a:gridCol w="758971"/>
                <a:gridCol w="758971"/>
                <a:gridCol w="758971"/>
                <a:gridCol w="758971"/>
                <a:gridCol w="758971"/>
              </a:tblGrid>
              <a:tr h="0">
                <a:tc>
                  <a:txBody>
                    <a:bodyPr/>
                    <a:lstStyle/>
                    <a:p>
                      <a:pPr algn="ct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Année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2005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2008</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2011</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c>
                  <a:txBody>
                    <a:bodyPr/>
                    <a:lstStyle/>
                    <a:p>
                      <a:pPr algn="r">
                        <a:lnSpc>
                          <a:spcPct val="115000"/>
                        </a:lnSpc>
                        <a:spcAft>
                          <a:spcPts val="0"/>
                        </a:spcAft>
                      </a:pPr>
                      <a:r>
                        <a:rPr lang="fr-FR" sz="1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2013</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2060"/>
                    </a:solidFill>
                  </a:tcPr>
                </a:tc>
              </a:tr>
              <a:tr h="0">
                <a:tc>
                  <a:txBody>
                    <a:bodyPr/>
                    <a:lstStyle/>
                    <a:p>
                      <a:pPr algn="just">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Nombre d’abonnés du secteur agricole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392 160</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398 072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402 062</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404 073</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406 094</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408 124</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gn="just">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Consommation Moyenne des Clients Basse Tension (KWh)</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1674</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1756</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1803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1780</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1 843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1 870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0">
                <a:tc>
                  <a:txBody>
                    <a:bodyPr/>
                    <a:lstStyle/>
                    <a:p>
                      <a:pPr algn="just">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Consommation totale électrique du secteur agricole en basse tension (GWh)</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656</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699</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725</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720</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748</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r">
                        <a:lnSpc>
                          <a:spcPct val="115000"/>
                        </a:lnSpc>
                        <a:spcAft>
                          <a:spcPts val="0"/>
                        </a:spcAft>
                      </a:pPr>
                      <a:r>
                        <a:rPr lang="fr-FR"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763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En </a:t>
            </a:r>
            <a:r>
              <a:rPr kumimoji="0" lang="fr-FR" sz="3600" b="0" i="0" u="none" strike="noStrike" kern="1200" cap="none" spc="0" normalizeH="0" baseline="0" noProof="0" dirty="0" err="1" smtClean="0">
                <a:ln>
                  <a:noFill/>
                </a:ln>
                <a:solidFill>
                  <a:srgbClr val="002060"/>
                </a:solidFill>
                <a:effectLst/>
                <a:uLnTx/>
                <a:uFillTx/>
                <a:latin typeface="+mj-lt"/>
                <a:ea typeface="+mj-ea"/>
                <a:cs typeface="+mj-cs"/>
              </a:rPr>
              <a:t>BasseTension</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Tree>
    <p:extLst>
      <p:ext uri="{BB962C8B-B14F-4D97-AF65-F5344CB8AC3E}">
        <p14:creationId xmlns:p14="http://schemas.microsoft.com/office/powerpoint/2010/main" val="235409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smtClean="0">
                <a:ln>
                  <a:noFill/>
                </a:ln>
                <a:solidFill>
                  <a:srgbClr val="002060"/>
                </a:solidFill>
                <a:effectLst/>
                <a:uLnTx/>
                <a:uFillTx/>
                <a:latin typeface="+mj-lt"/>
                <a:ea typeface="+mj-ea"/>
                <a:cs typeface="+mj-cs"/>
              </a:rPr>
              <a:t>En Site</a:t>
            </a:r>
            <a:r>
              <a:rPr kumimoji="0" lang="fr-FR" sz="3600" b="0" i="0" u="none" strike="noStrike" kern="1200" cap="none" spc="0" normalizeH="0" noProof="0" dirty="0" smtClean="0">
                <a:ln>
                  <a:noFill/>
                </a:ln>
                <a:solidFill>
                  <a:srgbClr val="002060"/>
                </a:solidFill>
                <a:effectLst/>
                <a:uLnTx/>
                <a:uFillTx/>
                <a:latin typeface="+mj-lt"/>
                <a:ea typeface="+mj-ea"/>
                <a:cs typeface="+mj-cs"/>
              </a:rPr>
              <a:t> Isolé</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baseline="0" dirty="0" smtClean="0">
                <a:solidFill>
                  <a:srgbClr val="002060"/>
                </a:solidFill>
                <a:latin typeface="+mj-lt"/>
                <a:ea typeface="+mj-ea"/>
                <a:cs typeface="+mj-cs"/>
              </a:rPr>
              <a:t>Pompage</a:t>
            </a:r>
            <a:r>
              <a:rPr lang="fr-FR" sz="3600" dirty="0" smtClean="0">
                <a:solidFill>
                  <a:srgbClr val="002060"/>
                </a:solidFill>
                <a:latin typeface="+mj-lt"/>
                <a:ea typeface="+mj-ea"/>
                <a:cs typeface="+mj-cs"/>
              </a:rPr>
              <a:t> &amp; Eclairage Public</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pic>
        <p:nvPicPr>
          <p:cNvPr id="3" name="Image 2"/>
          <p:cNvPicPr>
            <a:picLocks noChangeAspect="1"/>
          </p:cNvPicPr>
          <p:nvPr/>
        </p:nvPicPr>
        <p:blipFill>
          <a:blip r:embed="rId2"/>
          <a:stretch>
            <a:fillRect/>
          </a:stretch>
        </p:blipFill>
        <p:spPr>
          <a:xfrm>
            <a:off x="3056535" y="1988840"/>
            <a:ext cx="4736000" cy="2664000"/>
          </a:xfrm>
          <a:prstGeom prst="rect">
            <a:avLst/>
          </a:prstGeom>
        </p:spPr>
      </p:pic>
      <p:sp>
        <p:nvSpPr>
          <p:cNvPr id="4" name="ZoneTexte 3"/>
          <p:cNvSpPr txBox="1"/>
          <p:nvPr/>
        </p:nvSpPr>
        <p:spPr>
          <a:xfrm>
            <a:off x="1979712" y="4942909"/>
            <a:ext cx="7053650" cy="1200329"/>
          </a:xfrm>
          <a:prstGeom prst="rect">
            <a:avLst/>
          </a:prstGeom>
          <a:noFill/>
        </p:spPr>
        <p:txBody>
          <a:bodyPr wrap="square" rtlCol="0">
            <a:spAutoFit/>
          </a:bodyPr>
          <a:lstStyle/>
          <a:p>
            <a:pPr algn="just"/>
            <a:r>
              <a:rPr lang="fr-FR" b="1" dirty="0" smtClean="0">
                <a:solidFill>
                  <a:srgbClr val="002060"/>
                </a:solidFill>
              </a:rPr>
              <a:t>Quelques 13 000 puits répartis sur tout le territoire national</a:t>
            </a:r>
          </a:p>
          <a:p>
            <a:pPr marL="1200150" lvl="2" indent="-285750" algn="just">
              <a:buFont typeface="Arial" panose="020B0604020202020204" pitchFamily="34" charset="0"/>
              <a:buChar char="•"/>
            </a:pPr>
            <a:r>
              <a:rPr lang="fr-FR">
                <a:solidFill>
                  <a:srgbClr val="002060"/>
                </a:solidFill>
              </a:rPr>
              <a:t>9.2 </a:t>
            </a:r>
            <a:r>
              <a:rPr lang="fr-FR" smtClean="0">
                <a:solidFill>
                  <a:srgbClr val="002060"/>
                </a:solidFill>
              </a:rPr>
              <a:t>MWc </a:t>
            </a:r>
            <a:r>
              <a:rPr lang="fr-FR" dirty="0">
                <a:solidFill>
                  <a:srgbClr val="002060"/>
                </a:solidFill>
              </a:rPr>
              <a:t>dans le Nord du </a:t>
            </a:r>
            <a:r>
              <a:rPr lang="fr-FR" dirty="0" smtClean="0">
                <a:solidFill>
                  <a:srgbClr val="002060"/>
                </a:solidFill>
              </a:rPr>
              <a:t>pays,</a:t>
            </a:r>
          </a:p>
          <a:p>
            <a:pPr marL="1200150" lvl="2" indent="-285750" algn="just">
              <a:buFont typeface="Arial" panose="020B0604020202020204" pitchFamily="34" charset="0"/>
              <a:buChar char="•"/>
            </a:pPr>
            <a:r>
              <a:rPr lang="fr-FR" smtClean="0">
                <a:solidFill>
                  <a:srgbClr val="002060"/>
                </a:solidFill>
              </a:rPr>
              <a:t>8.1  MWc dans </a:t>
            </a:r>
            <a:r>
              <a:rPr lang="fr-FR" dirty="0">
                <a:solidFill>
                  <a:srgbClr val="002060"/>
                </a:solidFill>
              </a:rPr>
              <a:t>le centre du </a:t>
            </a:r>
            <a:r>
              <a:rPr lang="fr-FR" dirty="0" smtClean="0">
                <a:solidFill>
                  <a:srgbClr val="002060"/>
                </a:solidFill>
              </a:rPr>
              <a:t>pays,</a:t>
            </a:r>
          </a:p>
          <a:p>
            <a:pPr marL="1200150" lvl="2" indent="-285750" algn="just">
              <a:buFont typeface="Arial" panose="020B0604020202020204" pitchFamily="34" charset="0"/>
              <a:buChar char="•"/>
            </a:pPr>
            <a:r>
              <a:rPr lang="fr-FR" dirty="0" smtClean="0">
                <a:solidFill>
                  <a:srgbClr val="002060"/>
                </a:solidFill>
              </a:rPr>
              <a:t>6 </a:t>
            </a:r>
            <a:r>
              <a:rPr lang="fr-FR" dirty="0" err="1">
                <a:solidFill>
                  <a:srgbClr val="002060"/>
                </a:solidFill>
              </a:rPr>
              <a:t>MWc</a:t>
            </a:r>
            <a:r>
              <a:rPr lang="fr-FR" dirty="0">
                <a:solidFill>
                  <a:srgbClr val="002060"/>
                </a:solidFill>
              </a:rPr>
              <a:t> dans le sud du </a:t>
            </a:r>
            <a:r>
              <a:rPr lang="fr-FR" dirty="0" smtClean="0">
                <a:solidFill>
                  <a:srgbClr val="002060"/>
                </a:solidFill>
              </a:rPr>
              <a:t>pays.</a:t>
            </a:r>
            <a:endParaRPr lang="fr-FR" b="1" dirty="0">
              <a:solidFill>
                <a:srgbClr val="002060"/>
              </a:solidFill>
            </a:endParaRPr>
          </a:p>
        </p:txBody>
      </p:sp>
      <p:sp>
        <p:nvSpPr>
          <p:cNvPr id="5" name="ZoneTexte 4"/>
          <p:cNvSpPr txBox="1"/>
          <p:nvPr/>
        </p:nvSpPr>
        <p:spPr>
          <a:xfrm>
            <a:off x="4860032" y="4725144"/>
            <a:ext cx="2952328" cy="215444"/>
          </a:xfrm>
          <a:prstGeom prst="rect">
            <a:avLst/>
          </a:prstGeom>
          <a:noFill/>
        </p:spPr>
        <p:txBody>
          <a:bodyPr wrap="square" rtlCol="0">
            <a:spAutoFit/>
          </a:bodyPr>
          <a:lstStyle/>
          <a:p>
            <a:pPr algn="r"/>
            <a:r>
              <a:rPr lang="fr-FR" sz="800" dirty="0" smtClean="0"/>
              <a:t>Crédit Photo: www.anme?nat.tn</a:t>
            </a:r>
            <a:endParaRPr lang="fr-FR" sz="800" dirty="0"/>
          </a:p>
        </p:txBody>
      </p:sp>
    </p:spTree>
    <p:extLst>
      <p:ext uri="{BB962C8B-B14F-4D97-AF65-F5344CB8AC3E}">
        <p14:creationId xmlns:p14="http://schemas.microsoft.com/office/powerpoint/2010/main" val="8309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Principe de fonctionnement d’une installation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pic>
        <p:nvPicPr>
          <p:cNvPr id="2" name="Image 1"/>
          <p:cNvPicPr>
            <a:picLocks noChangeAspect="1"/>
          </p:cNvPicPr>
          <p:nvPr/>
        </p:nvPicPr>
        <p:blipFill>
          <a:blip r:embed="rId2"/>
          <a:stretch>
            <a:fillRect/>
          </a:stretch>
        </p:blipFill>
        <p:spPr>
          <a:xfrm>
            <a:off x="2555776" y="1988840"/>
            <a:ext cx="4933524" cy="4068000"/>
          </a:xfrm>
          <a:prstGeom prst="rect">
            <a:avLst/>
          </a:prstGeom>
        </p:spPr>
      </p:pic>
      <p:sp>
        <p:nvSpPr>
          <p:cNvPr id="5" name="ZoneTexte 4"/>
          <p:cNvSpPr txBox="1"/>
          <p:nvPr/>
        </p:nvSpPr>
        <p:spPr>
          <a:xfrm>
            <a:off x="2555776" y="6165304"/>
            <a:ext cx="4968552" cy="369332"/>
          </a:xfrm>
          <a:prstGeom prst="rect">
            <a:avLst/>
          </a:prstGeom>
          <a:noFill/>
        </p:spPr>
        <p:txBody>
          <a:bodyPr wrap="square" rtlCol="0">
            <a:spAutoFit/>
          </a:bodyPr>
          <a:lstStyle/>
          <a:p>
            <a:pPr algn="ctr"/>
            <a:r>
              <a:rPr lang="fr-FR" b="1" dirty="0" smtClean="0">
                <a:solidFill>
                  <a:srgbClr val="002060"/>
                </a:solidFill>
              </a:rPr>
              <a:t>Cas d’un site raccordé au réseau</a:t>
            </a:r>
            <a:endParaRPr lang="fr-FR" b="1" dirty="0">
              <a:solidFill>
                <a:srgbClr val="002060"/>
              </a:solidFill>
            </a:endParaRPr>
          </a:p>
        </p:txBody>
      </p:sp>
      <p:sp>
        <p:nvSpPr>
          <p:cNvPr id="6" name="ZoneTexte 5"/>
          <p:cNvSpPr txBox="1"/>
          <p:nvPr/>
        </p:nvSpPr>
        <p:spPr>
          <a:xfrm>
            <a:off x="4860032" y="6021868"/>
            <a:ext cx="2952328" cy="215444"/>
          </a:xfrm>
          <a:prstGeom prst="rect">
            <a:avLst/>
          </a:prstGeom>
          <a:noFill/>
        </p:spPr>
        <p:txBody>
          <a:bodyPr wrap="square" rtlCol="0">
            <a:spAutoFit/>
          </a:bodyPr>
          <a:lstStyle/>
          <a:p>
            <a:pPr algn="r"/>
            <a:r>
              <a:rPr lang="fr-FR" sz="800" dirty="0" smtClean="0"/>
              <a:t>Crédit Photo: </a:t>
            </a:r>
            <a:r>
              <a:rPr lang="fr-FR" sz="800" dirty="0" err="1" smtClean="0"/>
              <a:t>www,spectra,com,tn</a:t>
            </a:r>
            <a:endParaRPr lang="fr-FR" sz="800" dirty="0"/>
          </a:p>
        </p:txBody>
      </p:sp>
    </p:spTree>
    <p:extLst>
      <p:ext uri="{BB962C8B-B14F-4D97-AF65-F5344CB8AC3E}">
        <p14:creationId xmlns:p14="http://schemas.microsoft.com/office/powerpoint/2010/main" val="3319736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Principe de fonctionnement d’une installation PV</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sp>
        <p:nvSpPr>
          <p:cNvPr id="5" name="ZoneTexte 4"/>
          <p:cNvSpPr txBox="1"/>
          <p:nvPr/>
        </p:nvSpPr>
        <p:spPr>
          <a:xfrm>
            <a:off x="2699792" y="6165304"/>
            <a:ext cx="4968552" cy="369332"/>
          </a:xfrm>
          <a:prstGeom prst="rect">
            <a:avLst/>
          </a:prstGeom>
          <a:noFill/>
        </p:spPr>
        <p:txBody>
          <a:bodyPr wrap="square" rtlCol="0">
            <a:spAutoFit/>
          </a:bodyPr>
          <a:lstStyle/>
          <a:p>
            <a:pPr algn="ctr"/>
            <a:r>
              <a:rPr lang="fr-FR" b="1" dirty="0" smtClean="0">
                <a:solidFill>
                  <a:srgbClr val="002060"/>
                </a:solidFill>
              </a:rPr>
              <a:t>Cas d’un site isolé: Pompage Photovoltaïque</a:t>
            </a:r>
            <a:endParaRPr lang="fr-FR" b="1" dirty="0">
              <a:solidFill>
                <a:srgbClr val="002060"/>
              </a:solidFill>
            </a:endParaRPr>
          </a:p>
        </p:txBody>
      </p:sp>
      <p:pic>
        <p:nvPicPr>
          <p:cNvPr id="3" name="Image 2"/>
          <p:cNvPicPr>
            <a:picLocks noChangeAspect="1"/>
          </p:cNvPicPr>
          <p:nvPr/>
        </p:nvPicPr>
        <p:blipFill>
          <a:blip r:embed="rId2"/>
          <a:stretch>
            <a:fillRect/>
          </a:stretch>
        </p:blipFill>
        <p:spPr>
          <a:xfrm>
            <a:off x="2123728" y="1844824"/>
            <a:ext cx="6309989" cy="3652739"/>
          </a:xfrm>
          <a:prstGeom prst="rect">
            <a:avLst/>
          </a:prstGeom>
        </p:spPr>
      </p:pic>
      <p:sp>
        <p:nvSpPr>
          <p:cNvPr id="7" name="ZoneTexte 6"/>
          <p:cNvSpPr txBox="1"/>
          <p:nvPr/>
        </p:nvSpPr>
        <p:spPr>
          <a:xfrm>
            <a:off x="5508104" y="5517232"/>
            <a:ext cx="2952328" cy="215444"/>
          </a:xfrm>
          <a:prstGeom prst="rect">
            <a:avLst/>
          </a:prstGeom>
          <a:noFill/>
        </p:spPr>
        <p:txBody>
          <a:bodyPr wrap="square" rtlCol="0">
            <a:spAutoFit/>
          </a:bodyPr>
          <a:lstStyle/>
          <a:p>
            <a:pPr algn="r"/>
            <a:r>
              <a:rPr lang="fr-FR" sz="800" dirty="0" smtClean="0"/>
              <a:t>Crédit Photo: www,</a:t>
            </a:r>
            <a:r>
              <a:rPr lang="fr-FR" sz="800" dirty="0">
                <a:hlinkClick r:id="rId3"/>
              </a:rPr>
              <a:t> www.gamco-energy.com</a:t>
            </a:r>
            <a:endParaRPr lang="fr-FR" sz="800" dirty="0"/>
          </a:p>
        </p:txBody>
      </p:sp>
    </p:spTree>
    <p:extLst>
      <p:ext uri="{BB962C8B-B14F-4D97-AF65-F5344CB8AC3E}">
        <p14:creationId xmlns:p14="http://schemas.microsoft.com/office/powerpoint/2010/main" val="30182013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p:cNvSpPr>
          <p:nvPr/>
        </p:nvSpPr>
        <p:spPr>
          <a:xfrm>
            <a:off x="2267744" y="620688"/>
            <a:ext cx="6313582" cy="5715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600" dirty="0" smtClean="0">
                <a:solidFill>
                  <a:srgbClr val="002060"/>
                </a:solidFill>
                <a:latin typeface="+mj-lt"/>
                <a:ea typeface="+mj-ea"/>
                <a:cs typeface="+mj-cs"/>
              </a:rPr>
              <a:t>Segments de marché visés par l’Etude</a:t>
            </a:r>
            <a:endParaRPr kumimoji="0" lang="fr-FR" sz="3600" b="0" i="0" u="none" strike="noStrike" kern="1200" cap="none" spc="0" normalizeH="0" baseline="0" noProof="0" dirty="0">
              <a:ln>
                <a:noFill/>
              </a:ln>
              <a:solidFill>
                <a:srgbClr val="002060"/>
              </a:solidFill>
              <a:effectLst/>
              <a:uLnTx/>
              <a:uFillTx/>
              <a:latin typeface="+mj-lt"/>
              <a:ea typeface="+mj-ea"/>
              <a:cs typeface="+mj-cs"/>
            </a:endParaRPr>
          </a:p>
        </p:txBody>
      </p:sp>
      <p:graphicFrame>
        <p:nvGraphicFramePr>
          <p:cNvPr id="2" name="Tableau 1"/>
          <p:cNvGraphicFramePr>
            <a:graphicFrameLocks noGrp="1"/>
          </p:cNvGraphicFramePr>
          <p:nvPr>
            <p:extLst>
              <p:ext uri="{D42A27DB-BD31-4B8C-83A1-F6EECF244321}">
                <p14:modId xmlns:p14="http://schemas.microsoft.com/office/powerpoint/2010/main" val="2538754388"/>
              </p:ext>
            </p:extLst>
          </p:nvPr>
        </p:nvGraphicFramePr>
        <p:xfrm>
          <a:off x="1979711" y="1844824"/>
          <a:ext cx="7056785" cy="4297680"/>
        </p:xfrm>
        <a:graphic>
          <a:graphicData uri="http://schemas.openxmlformats.org/drawingml/2006/table">
            <a:tbl>
              <a:tblPr firstRow="1" bandRow="1">
                <a:tableStyleId>{5C22544A-7EE6-4342-B048-85BDC9FD1C3A}</a:tableStyleId>
              </a:tblPr>
              <a:tblGrid>
                <a:gridCol w="1411357"/>
                <a:gridCol w="1411357"/>
                <a:gridCol w="1411357"/>
                <a:gridCol w="1411357"/>
                <a:gridCol w="1411357"/>
              </a:tblGrid>
              <a:tr h="370840">
                <a:tc>
                  <a:txBody>
                    <a:bodyPr/>
                    <a:lstStyle/>
                    <a:p>
                      <a:pPr algn="ctr"/>
                      <a:r>
                        <a:rPr lang="fr-FR" sz="1400" b="0" dirty="0" smtClean="0"/>
                        <a:t>Secteur</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Segment</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Raccordement réseau</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Consommation Totale du segment</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fr-FR" sz="1400" b="0" dirty="0" smtClean="0"/>
                        <a:t>Potentiel</a:t>
                      </a:r>
                      <a:endParaRPr lang="fr-FR" sz="1400" b="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Grandes Exploitations Agricoles</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MT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15000"/>
                        </a:lnSpc>
                        <a:spcAft>
                          <a:spcPts val="0"/>
                        </a:spcAft>
                      </a:pPr>
                      <a:r>
                        <a:rPr lang="fr-FR" sz="1400" dirty="0">
                          <a:solidFill>
                            <a:srgbClr val="002060"/>
                          </a:solidFill>
                          <a:effectLst/>
                          <a:latin typeface="+mn-lt"/>
                          <a:ea typeface="Calibri" panose="020F0502020204030204" pitchFamily="34" charset="0"/>
                          <a:cs typeface="Helvetica" panose="020B0604020202020204" pitchFamily="34" charset="0"/>
                        </a:rPr>
                        <a:t>150 </a:t>
                      </a:r>
                      <a:r>
                        <a:rPr lang="fr-FR" sz="1400" dirty="0" smtClean="0">
                          <a:solidFill>
                            <a:srgbClr val="002060"/>
                          </a:solidFill>
                          <a:effectLst/>
                          <a:latin typeface="+mn-lt"/>
                          <a:ea typeface="Calibri" panose="020F0502020204030204" pitchFamily="34" charset="0"/>
                          <a:cs typeface="Helvetica" panose="020B0604020202020204" pitchFamily="34" charset="0"/>
                        </a:rPr>
                        <a:t>000 KWh</a:t>
                      </a:r>
                      <a:endParaRPr lang="fr-FR" sz="1400" dirty="0">
                        <a:solidFill>
                          <a:srgbClr val="002060"/>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b="1" kern="1200" dirty="0" smtClean="0">
                          <a:solidFill>
                            <a:srgbClr val="002060"/>
                          </a:solidFill>
                          <a:latin typeface="+mn-lt"/>
                          <a:ea typeface="+mn-ea"/>
                          <a:cs typeface="+mn-cs"/>
                        </a:rPr>
                        <a:t>++++</a:t>
                      </a:r>
                      <a:endParaRPr lang="fr-FR" sz="1400" b="1"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Exploitations Agricoles de petites et moyennes tailles</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BT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15000"/>
                        </a:lnSpc>
                        <a:spcAft>
                          <a:spcPts val="0"/>
                        </a:spcAft>
                      </a:pPr>
                      <a:r>
                        <a:rPr lang="fr-FR" sz="1400" dirty="0">
                          <a:solidFill>
                            <a:srgbClr val="002060"/>
                          </a:solidFill>
                          <a:effectLst/>
                          <a:latin typeface="+mn-lt"/>
                          <a:ea typeface="Calibri" panose="020F0502020204030204" pitchFamily="34" charset="0"/>
                          <a:cs typeface="Helvetica" panose="020B0604020202020204" pitchFamily="34" charset="0"/>
                        </a:rPr>
                        <a:t>1 </a:t>
                      </a:r>
                      <a:r>
                        <a:rPr lang="fr-FR" sz="1400" dirty="0" smtClean="0">
                          <a:solidFill>
                            <a:srgbClr val="002060"/>
                          </a:solidFill>
                          <a:effectLst/>
                          <a:latin typeface="+mn-lt"/>
                          <a:ea typeface="Calibri" panose="020F0502020204030204" pitchFamily="34" charset="0"/>
                          <a:cs typeface="Helvetica" panose="020B0604020202020204" pitchFamily="34" charset="0"/>
                        </a:rPr>
                        <a:t>870 KWh</a:t>
                      </a:r>
                      <a:endParaRPr lang="fr-FR" sz="1400" dirty="0">
                        <a:solidFill>
                          <a:srgbClr val="002060"/>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b="1" kern="1200" dirty="0" smtClean="0">
                          <a:solidFill>
                            <a:srgbClr val="002060"/>
                          </a:solidFill>
                          <a:latin typeface="+mn-lt"/>
                          <a:ea typeface="+mn-ea"/>
                          <a:cs typeface="+mn-cs"/>
                        </a:rPr>
                        <a:t>++</a:t>
                      </a:r>
                      <a:endParaRPr lang="fr-FR" sz="1400" b="1"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Agricole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rgbClr val="002060"/>
                          </a:solidFill>
                          <a:latin typeface="+mn-lt"/>
                        </a:rPr>
                        <a:t>Irrigation Exploitations Agricoles de petites et moyennes tailles</a:t>
                      </a: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Non</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15000"/>
                        </a:lnSpc>
                        <a:spcAft>
                          <a:spcPts val="0"/>
                        </a:spcAft>
                      </a:pPr>
                      <a:r>
                        <a:rPr lang="fr-FR" sz="1400" dirty="0">
                          <a:solidFill>
                            <a:srgbClr val="002060"/>
                          </a:solidFill>
                          <a:effectLst/>
                          <a:latin typeface="+mn-lt"/>
                          <a:ea typeface="Calibri" panose="020F0502020204030204" pitchFamily="34" charset="0"/>
                          <a:cs typeface="Helvetica" panose="020B0604020202020204" pitchFamily="34" charset="0"/>
                        </a:rPr>
                        <a:t>N.A</a:t>
                      </a:r>
                      <a:endParaRPr lang="fr-FR" sz="1400" dirty="0">
                        <a:solidFill>
                          <a:srgbClr val="002060"/>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b="1" kern="1200" dirty="0" smtClean="0">
                          <a:solidFill>
                            <a:srgbClr val="002060"/>
                          </a:solidFill>
                          <a:latin typeface="+mn-lt"/>
                          <a:ea typeface="+mn-ea"/>
                          <a:cs typeface="+mn-cs"/>
                        </a:rPr>
                        <a:t>++</a:t>
                      </a:r>
                      <a:endParaRPr lang="fr-FR" sz="1400" b="1"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fr-FR" sz="1400" b="0" kern="1200" dirty="0" smtClean="0">
                          <a:solidFill>
                            <a:srgbClr val="002060"/>
                          </a:solidFill>
                          <a:latin typeface="+mn-lt"/>
                          <a:ea typeface="+mn-ea"/>
                          <a:cs typeface="+mn-cs"/>
                        </a:rPr>
                        <a:t>Industrie</a:t>
                      </a:r>
                      <a:endParaRPr lang="fr-FR" sz="1400" b="0" kern="1200" dirty="0">
                        <a:solidFill>
                          <a:srgbClr val="002060"/>
                        </a:solidFill>
                        <a:latin typeface="+mn-lt"/>
                        <a:ea typeface="+mn-ea"/>
                        <a:cs typeface="+mn-cs"/>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400" dirty="0" smtClean="0">
                          <a:solidFill>
                            <a:srgbClr val="002060"/>
                          </a:solidFill>
                          <a:latin typeface="+mn-lt"/>
                        </a:rPr>
                        <a:t>Unités</a:t>
                      </a:r>
                      <a:r>
                        <a:rPr lang="fr-FR" sz="1400" baseline="0" dirty="0" smtClean="0">
                          <a:solidFill>
                            <a:srgbClr val="002060"/>
                          </a:solidFill>
                          <a:latin typeface="+mn-lt"/>
                        </a:rPr>
                        <a:t> industrielles du secteur AA</a:t>
                      </a:r>
                      <a:endParaRPr lang="fr-FR" sz="1400" dirty="0">
                        <a:solidFill>
                          <a:srgbClr val="002060"/>
                        </a:solidFill>
                        <a:latin typeface="+mn-lt"/>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kern="1200" dirty="0" smtClean="0">
                          <a:solidFill>
                            <a:srgbClr val="002060"/>
                          </a:solidFill>
                          <a:latin typeface="+mn-lt"/>
                          <a:ea typeface="+mn-ea"/>
                          <a:cs typeface="+mn-cs"/>
                        </a:rPr>
                        <a:t>Oui / MT</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fr-FR" sz="1400" kern="1200" dirty="0" smtClean="0">
                          <a:solidFill>
                            <a:srgbClr val="002060"/>
                          </a:solidFill>
                          <a:latin typeface="+mn-lt"/>
                          <a:ea typeface="+mn-ea"/>
                          <a:cs typeface="+mn-cs"/>
                        </a:rPr>
                        <a:t>615 000 KWh</a:t>
                      </a:r>
                      <a:endParaRPr lang="fr-FR" sz="1400"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400" b="1" kern="1200" dirty="0" smtClean="0">
                          <a:solidFill>
                            <a:srgbClr val="002060"/>
                          </a:solidFill>
                          <a:latin typeface="+mn-lt"/>
                          <a:ea typeface="+mn-ea"/>
                          <a:cs typeface="+mn-cs"/>
                        </a:rPr>
                        <a:t>++</a:t>
                      </a:r>
                      <a:endParaRPr lang="fr-FR" sz="1400" b="1"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1524470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3385</TotalTime>
  <Words>963</Words>
  <Application>Microsoft Office PowerPoint</Application>
  <PresentationFormat>Affichage à l'écran (4:3)</PresentationFormat>
  <Paragraphs>360</Paragraphs>
  <Slides>18</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Calibri</vt:lpstr>
      <vt:lpstr>Gadugi</vt:lpstr>
      <vt:lpstr>Helvetica</vt:lpstr>
      <vt:lpstr>Lucida Sans Unicode</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Sony</dc:creator>
  <cp:lastModifiedBy>ali Borzoni</cp:lastModifiedBy>
  <cp:revision>52</cp:revision>
  <dcterms:created xsi:type="dcterms:W3CDTF">2015-05-28T17:48:41Z</dcterms:created>
  <dcterms:modified xsi:type="dcterms:W3CDTF">2016-01-27T07:47:46Z</dcterms:modified>
</cp:coreProperties>
</file>